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68E8AE-076E-4FB1-BED1-A16913DFB243}" type="datetimeFigureOut">
              <a:rPr lang="en-GB" smtClean="0"/>
              <a:t>27/02/2019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E9C82C-BCB7-46F0-9694-8426D03271B7}" type="slidenum">
              <a:rPr lang="en-GB" smtClean="0"/>
              <a:t>‹#›</a:t>
            </a:fld>
            <a:endParaRPr lang="en-GB"/>
          </a:p>
        </p:txBody>
      </p:sp>
    </p:spTree>
    <p:extLst>
      <p:ext uri="{BB962C8B-B14F-4D97-AF65-F5344CB8AC3E}">
        <p14:creationId xmlns:p14="http://schemas.microsoft.com/office/powerpoint/2010/main" val="1185777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E9C82C-BCB7-46F0-9694-8426D03271B7}" type="slidenum">
              <a:rPr lang="en-GB" smtClean="0"/>
              <a:t>7</a:t>
            </a:fld>
            <a:endParaRPr lang="en-GB"/>
          </a:p>
        </p:txBody>
      </p:sp>
    </p:spTree>
    <p:extLst>
      <p:ext uri="{BB962C8B-B14F-4D97-AF65-F5344CB8AC3E}">
        <p14:creationId xmlns:p14="http://schemas.microsoft.com/office/powerpoint/2010/main" val="367090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99092B4-3D33-4F7C-8ADE-26760F7AFAA1}" type="datetimeFigureOut">
              <a:rPr lang="en-GB" smtClean="0"/>
              <a:t>27/02/2019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49C4948-2161-48B3-9E92-06B21F9D926D}" type="slidenum">
              <a:rPr lang="en-GB" smtClean="0"/>
              <a:t>‹#›</a:t>
            </a:fld>
            <a:endParaRPr lang="en-GB" dirty="0"/>
          </a:p>
        </p:txBody>
      </p:sp>
    </p:spTree>
    <p:extLst>
      <p:ext uri="{BB962C8B-B14F-4D97-AF65-F5344CB8AC3E}">
        <p14:creationId xmlns:p14="http://schemas.microsoft.com/office/powerpoint/2010/main" val="1842340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99092B4-3D33-4F7C-8ADE-26760F7AFAA1}" type="datetimeFigureOut">
              <a:rPr lang="en-GB" smtClean="0"/>
              <a:t>27/02/2019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49C4948-2161-48B3-9E92-06B21F9D926D}" type="slidenum">
              <a:rPr lang="en-GB" smtClean="0"/>
              <a:t>‹#›</a:t>
            </a:fld>
            <a:endParaRPr lang="en-GB" dirty="0"/>
          </a:p>
        </p:txBody>
      </p:sp>
    </p:spTree>
    <p:extLst>
      <p:ext uri="{BB962C8B-B14F-4D97-AF65-F5344CB8AC3E}">
        <p14:creationId xmlns:p14="http://schemas.microsoft.com/office/powerpoint/2010/main" val="93358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99092B4-3D33-4F7C-8ADE-26760F7AFAA1}" type="datetimeFigureOut">
              <a:rPr lang="en-GB" smtClean="0"/>
              <a:t>27/02/2019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49C4948-2161-48B3-9E92-06B21F9D926D}" type="slidenum">
              <a:rPr lang="en-GB" smtClean="0"/>
              <a:t>‹#›</a:t>
            </a:fld>
            <a:endParaRPr lang="en-GB" dirty="0"/>
          </a:p>
        </p:txBody>
      </p:sp>
    </p:spTree>
    <p:extLst>
      <p:ext uri="{BB962C8B-B14F-4D97-AF65-F5344CB8AC3E}">
        <p14:creationId xmlns:p14="http://schemas.microsoft.com/office/powerpoint/2010/main" val="712415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99092B4-3D33-4F7C-8ADE-26760F7AFAA1}" type="datetimeFigureOut">
              <a:rPr lang="en-GB" smtClean="0"/>
              <a:t>27/02/2019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49C4948-2161-48B3-9E92-06B21F9D926D}" type="slidenum">
              <a:rPr lang="en-GB" smtClean="0"/>
              <a:t>‹#›</a:t>
            </a:fld>
            <a:endParaRPr lang="en-GB" dirty="0"/>
          </a:p>
        </p:txBody>
      </p:sp>
    </p:spTree>
    <p:extLst>
      <p:ext uri="{BB962C8B-B14F-4D97-AF65-F5344CB8AC3E}">
        <p14:creationId xmlns:p14="http://schemas.microsoft.com/office/powerpoint/2010/main" val="790265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9092B4-3D33-4F7C-8ADE-26760F7AFAA1}" type="datetimeFigureOut">
              <a:rPr lang="en-GB" smtClean="0"/>
              <a:t>27/02/2019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49C4948-2161-48B3-9E92-06B21F9D926D}" type="slidenum">
              <a:rPr lang="en-GB" smtClean="0"/>
              <a:t>‹#›</a:t>
            </a:fld>
            <a:endParaRPr lang="en-GB" dirty="0"/>
          </a:p>
        </p:txBody>
      </p:sp>
    </p:spTree>
    <p:extLst>
      <p:ext uri="{BB962C8B-B14F-4D97-AF65-F5344CB8AC3E}">
        <p14:creationId xmlns:p14="http://schemas.microsoft.com/office/powerpoint/2010/main" val="2651012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99092B4-3D33-4F7C-8ADE-26760F7AFAA1}" type="datetimeFigureOut">
              <a:rPr lang="en-GB" smtClean="0"/>
              <a:t>27/02/2019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49C4948-2161-48B3-9E92-06B21F9D926D}" type="slidenum">
              <a:rPr lang="en-GB" smtClean="0"/>
              <a:t>‹#›</a:t>
            </a:fld>
            <a:endParaRPr lang="en-GB" dirty="0"/>
          </a:p>
        </p:txBody>
      </p:sp>
    </p:spTree>
    <p:extLst>
      <p:ext uri="{BB962C8B-B14F-4D97-AF65-F5344CB8AC3E}">
        <p14:creationId xmlns:p14="http://schemas.microsoft.com/office/powerpoint/2010/main" val="3661694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99092B4-3D33-4F7C-8ADE-26760F7AFAA1}" type="datetimeFigureOut">
              <a:rPr lang="en-GB" smtClean="0"/>
              <a:t>27/02/2019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49C4948-2161-48B3-9E92-06B21F9D926D}" type="slidenum">
              <a:rPr lang="en-GB" smtClean="0"/>
              <a:t>‹#›</a:t>
            </a:fld>
            <a:endParaRPr lang="en-GB" dirty="0"/>
          </a:p>
        </p:txBody>
      </p:sp>
    </p:spTree>
    <p:extLst>
      <p:ext uri="{BB962C8B-B14F-4D97-AF65-F5344CB8AC3E}">
        <p14:creationId xmlns:p14="http://schemas.microsoft.com/office/powerpoint/2010/main" val="1933044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99092B4-3D33-4F7C-8ADE-26760F7AFAA1}" type="datetimeFigureOut">
              <a:rPr lang="en-GB" smtClean="0"/>
              <a:t>27/02/2019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49C4948-2161-48B3-9E92-06B21F9D926D}" type="slidenum">
              <a:rPr lang="en-GB" smtClean="0"/>
              <a:t>‹#›</a:t>
            </a:fld>
            <a:endParaRPr lang="en-GB" dirty="0"/>
          </a:p>
        </p:txBody>
      </p:sp>
    </p:spTree>
    <p:extLst>
      <p:ext uri="{BB962C8B-B14F-4D97-AF65-F5344CB8AC3E}">
        <p14:creationId xmlns:p14="http://schemas.microsoft.com/office/powerpoint/2010/main" val="3917645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9092B4-3D33-4F7C-8ADE-26760F7AFAA1}" type="datetimeFigureOut">
              <a:rPr lang="en-GB" smtClean="0"/>
              <a:t>27/02/2019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49C4948-2161-48B3-9E92-06B21F9D926D}" type="slidenum">
              <a:rPr lang="en-GB" smtClean="0"/>
              <a:t>‹#›</a:t>
            </a:fld>
            <a:endParaRPr lang="en-GB" dirty="0"/>
          </a:p>
        </p:txBody>
      </p:sp>
    </p:spTree>
    <p:extLst>
      <p:ext uri="{BB962C8B-B14F-4D97-AF65-F5344CB8AC3E}">
        <p14:creationId xmlns:p14="http://schemas.microsoft.com/office/powerpoint/2010/main" val="332968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9092B4-3D33-4F7C-8ADE-26760F7AFAA1}" type="datetimeFigureOut">
              <a:rPr lang="en-GB" smtClean="0"/>
              <a:t>27/02/2019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49C4948-2161-48B3-9E92-06B21F9D926D}" type="slidenum">
              <a:rPr lang="en-GB" smtClean="0"/>
              <a:t>‹#›</a:t>
            </a:fld>
            <a:endParaRPr lang="en-GB" dirty="0"/>
          </a:p>
        </p:txBody>
      </p:sp>
    </p:spTree>
    <p:extLst>
      <p:ext uri="{BB962C8B-B14F-4D97-AF65-F5344CB8AC3E}">
        <p14:creationId xmlns:p14="http://schemas.microsoft.com/office/powerpoint/2010/main" val="2016729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9092B4-3D33-4F7C-8ADE-26760F7AFAA1}" type="datetimeFigureOut">
              <a:rPr lang="en-GB" smtClean="0"/>
              <a:t>27/02/2019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49C4948-2161-48B3-9E92-06B21F9D926D}" type="slidenum">
              <a:rPr lang="en-GB" smtClean="0"/>
              <a:t>‹#›</a:t>
            </a:fld>
            <a:endParaRPr lang="en-GB" dirty="0"/>
          </a:p>
        </p:txBody>
      </p:sp>
    </p:spTree>
    <p:extLst>
      <p:ext uri="{BB962C8B-B14F-4D97-AF65-F5344CB8AC3E}">
        <p14:creationId xmlns:p14="http://schemas.microsoft.com/office/powerpoint/2010/main" val="2537862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9092B4-3D33-4F7C-8ADE-26760F7AFAA1}" type="datetimeFigureOut">
              <a:rPr lang="en-GB" smtClean="0"/>
              <a:t>27/02/2019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9C4948-2161-48B3-9E92-06B21F9D926D}" type="slidenum">
              <a:rPr lang="en-GB" smtClean="0"/>
              <a:t>‹#›</a:t>
            </a:fld>
            <a:endParaRPr lang="en-GB" dirty="0"/>
          </a:p>
        </p:txBody>
      </p:sp>
    </p:spTree>
    <p:extLst>
      <p:ext uri="{BB962C8B-B14F-4D97-AF65-F5344CB8AC3E}">
        <p14:creationId xmlns:p14="http://schemas.microsoft.com/office/powerpoint/2010/main" val="2706960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cid:4FBF6C7D-FAAA-4118-8FA3-BDFA55D3578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72.16.83.1\Company Shared Folders\5 ESTATE\Voids &amp; Noms\CBL ADVERTS\photos\2008_02_08\IMG_028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1524000"/>
            <a:ext cx="4876800" cy="3886200"/>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val="539281419"/>
              </p:ext>
            </p:extLst>
          </p:nvPr>
        </p:nvGraphicFramePr>
        <p:xfrm>
          <a:off x="533400" y="457200"/>
          <a:ext cx="8229600" cy="609600"/>
        </p:xfrm>
        <a:graphic>
          <a:graphicData uri="http://schemas.openxmlformats.org/drawingml/2006/table">
            <a:tbl>
              <a:tblPr/>
              <a:tblGrid>
                <a:gridCol w="8229600"/>
              </a:tblGrid>
              <a:tr h="0">
                <a:tc>
                  <a:txBody>
                    <a:bodyPr/>
                    <a:lstStyle/>
                    <a:p>
                      <a:pPr marL="0" marR="0" algn="ctr">
                        <a:spcBef>
                          <a:spcPts val="0"/>
                        </a:spcBef>
                        <a:spcAft>
                          <a:spcPts val="1500"/>
                        </a:spcAft>
                      </a:pPr>
                      <a:r>
                        <a:rPr lang="en-US" sz="4000" b="1" kern="1400" spc="25" dirty="0">
                          <a:solidFill>
                            <a:srgbClr val="FFC000"/>
                          </a:solidFill>
                          <a:effectLst/>
                          <a:latin typeface="Cambria"/>
                          <a:ea typeface="Times New Roman"/>
                          <a:cs typeface="Times New Roman"/>
                        </a:rPr>
                        <a:t>ABBEY ROAD HOUSING </a:t>
                      </a:r>
                      <a:endParaRPr lang="en-GB" sz="4000" b="1" kern="1400" spc="25" dirty="0">
                        <a:solidFill>
                          <a:srgbClr val="FFC000"/>
                        </a:solidFill>
                        <a:effectLst/>
                        <a:latin typeface="Cambria"/>
                        <a:ea typeface="Times New Roman"/>
                        <a:cs typeface="Times New Roman"/>
                      </a:endParaRPr>
                    </a:p>
                  </a:txBody>
                  <a:tcPr marL="118745" marR="118745" marT="0" marB="0">
                    <a:lnL>
                      <a:noFill/>
                    </a:lnL>
                    <a:lnR>
                      <a:noFill/>
                    </a:lnR>
                    <a:lnT>
                      <a:noFill/>
                    </a:lnT>
                    <a:lnB>
                      <a:noFill/>
                    </a:lnB>
                  </a:tcPr>
                </a:tc>
              </a:tr>
            </a:tbl>
          </a:graphicData>
        </a:graphic>
      </p:graphicFrame>
      <p:sp>
        <p:nvSpPr>
          <p:cNvPr id="7" name="TextBox 6"/>
          <p:cNvSpPr txBox="1"/>
          <p:nvPr/>
        </p:nvSpPr>
        <p:spPr>
          <a:xfrm>
            <a:off x="685800" y="914400"/>
            <a:ext cx="6324600" cy="707886"/>
          </a:xfrm>
          <a:prstGeom prst="rect">
            <a:avLst/>
          </a:prstGeom>
          <a:noFill/>
        </p:spPr>
        <p:txBody>
          <a:bodyPr wrap="square" rtlCol="0">
            <a:spAutoFit/>
          </a:bodyPr>
          <a:lstStyle/>
          <a:p>
            <a:pPr algn="ctr"/>
            <a:r>
              <a:rPr kumimoji="0" lang="en-GB" altLang="en-US" sz="4000" b="1" i="0" u="none" strike="noStrike" cap="none" normalizeH="0" baseline="0" dirty="0" smtClean="0">
                <a:ln>
                  <a:noFill/>
                </a:ln>
                <a:solidFill>
                  <a:srgbClr val="FFC000"/>
                </a:solidFill>
                <a:effectLst/>
                <a:latin typeface="Cambria" panose="02040503050406030204" pitchFamily="18" charset="0"/>
                <a:ea typeface="Cambria" panose="02040503050406030204" pitchFamily="18" charset="0"/>
                <a:cs typeface="Arial" pitchFamily="34" charset="0"/>
              </a:rPr>
              <a:t>CO-OPERATIVE </a:t>
            </a:r>
            <a:endParaRPr lang="en-GB" sz="4000" b="1" dirty="0">
              <a:solidFill>
                <a:srgbClr val="FFC000"/>
              </a:solidFill>
              <a:latin typeface="Cambria" panose="02040503050406030204" pitchFamily="18" charset="0"/>
              <a:ea typeface="Cambria" panose="02040503050406030204" pitchFamily="18" charset="0"/>
            </a:endParaRPr>
          </a:p>
        </p:txBody>
      </p:sp>
      <p:sp>
        <p:nvSpPr>
          <p:cNvPr id="8" name="TextBox 7"/>
          <p:cNvSpPr txBox="1"/>
          <p:nvPr/>
        </p:nvSpPr>
        <p:spPr>
          <a:xfrm>
            <a:off x="2057400" y="5410200"/>
            <a:ext cx="6019800" cy="1323439"/>
          </a:xfrm>
          <a:prstGeom prst="rect">
            <a:avLst/>
          </a:prstGeom>
          <a:noFill/>
        </p:spPr>
        <p:txBody>
          <a:bodyPr wrap="square" rtlCol="0">
            <a:spAutoFit/>
          </a:bodyPr>
          <a:lstStyle/>
          <a:p>
            <a:r>
              <a:rPr lang="en-US" sz="1600" dirty="0" smtClean="0">
                <a:latin typeface="Cambria" panose="02040503050406030204" pitchFamily="18" charset="0"/>
                <a:ea typeface="Cambria" panose="02040503050406030204" pitchFamily="18" charset="0"/>
              </a:rPr>
              <a:t>		</a:t>
            </a:r>
            <a:r>
              <a:rPr lang="en-US" dirty="0" smtClean="0">
                <a:latin typeface="Cambria" panose="02040503050406030204" pitchFamily="18" charset="0"/>
                <a:ea typeface="Cambria" panose="02040503050406030204" pitchFamily="18" charset="0"/>
              </a:rPr>
              <a:t>Presentation to Mary Green Residents  </a:t>
            </a:r>
          </a:p>
          <a:p>
            <a:r>
              <a:rPr lang="en-US" dirty="0" smtClean="0">
                <a:latin typeface="Cambria" panose="02040503050406030204" pitchFamily="18" charset="0"/>
                <a:ea typeface="Cambria" panose="02040503050406030204" pitchFamily="18" charset="0"/>
              </a:rPr>
              <a:t>		To join our Co-operative</a:t>
            </a:r>
          </a:p>
          <a:p>
            <a:endParaRPr lang="en-US" sz="1600" dirty="0">
              <a:latin typeface="Cambria" panose="02040503050406030204" pitchFamily="18" charset="0"/>
              <a:ea typeface="Cambria" panose="02040503050406030204" pitchFamily="18" charset="0"/>
            </a:endParaRPr>
          </a:p>
          <a:p>
            <a:r>
              <a:rPr lang="en-US" sz="1600" dirty="0" smtClean="0">
                <a:latin typeface="Cambria" panose="02040503050406030204" pitchFamily="18" charset="0"/>
                <a:ea typeface="Cambria" panose="02040503050406030204" pitchFamily="18" charset="0"/>
              </a:rPr>
              <a:t>				</a:t>
            </a:r>
            <a:r>
              <a:rPr lang="en-US" sz="1200" dirty="0" smtClean="0">
                <a:latin typeface="Cambria" panose="02040503050406030204" pitchFamily="18" charset="0"/>
                <a:ea typeface="Cambria" panose="02040503050406030204" pitchFamily="18" charset="0"/>
              </a:rPr>
              <a:t>By Francis Owusu-Sekyere</a:t>
            </a:r>
          </a:p>
          <a:p>
            <a:r>
              <a:rPr lang="en-US" sz="1200" dirty="0">
                <a:latin typeface="Cambria" panose="02040503050406030204" pitchFamily="18" charset="0"/>
                <a:ea typeface="Cambria" panose="02040503050406030204" pitchFamily="18" charset="0"/>
              </a:rPr>
              <a:t>	</a:t>
            </a:r>
            <a:r>
              <a:rPr lang="en-US" sz="1200" dirty="0" smtClean="0">
                <a:latin typeface="Cambria" panose="02040503050406030204" pitchFamily="18" charset="0"/>
                <a:ea typeface="Cambria" panose="02040503050406030204" pitchFamily="18" charset="0"/>
              </a:rPr>
              <a:t>			Estate manager</a:t>
            </a:r>
            <a:endParaRPr lang="en-GB" sz="1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57653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fontScale="90000"/>
          </a:bodyPr>
          <a:lstStyle/>
          <a:p>
            <a:r>
              <a:rPr lang="en-US" b="1" dirty="0" smtClean="0">
                <a:solidFill>
                  <a:srgbClr val="00B0F0"/>
                </a:solidFill>
              </a:rPr>
              <a:t>What are the benefits to the Co-op residents ?</a:t>
            </a:r>
            <a:endParaRPr lang="en-GB" dirty="0"/>
          </a:p>
        </p:txBody>
      </p:sp>
      <p:sp>
        <p:nvSpPr>
          <p:cNvPr id="3" name="Content Placeholder 2"/>
          <p:cNvSpPr>
            <a:spLocks noGrp="1"/>
          </p:cNvSpPr>
          <p:nvPr>
            <p:ph idx="1"/>
          </p:nvPr>
        </p:nvSpPr>
        <p:spPr/>
        <p:txBody>
          <a:bodyPr>
            <a:normAutofit fontScale="85000" lnSpcReduction="20000"/>
          </a:bodyPr>
          <a:lstStyle/>
          <a:p>
            <a:pPr lvl="0"/>
            <a:r>
              <a:rPr lang="en-GB" dirty="0"/>
              <a:t>The Co-operative will increase in </a:t>
            </a:r>
            <a:r>
              <a:rPr lang="en-GB" dirty="0" smtClean="0"/>
              <a:t>size </a:t>
            </a:r>
            <a:r>
              <a:rPr lang="en-GB" dirty="0"/>
              <a:t>to benefit from economy of scale in procurement.</a:t>
            </a:r>
          </a:p>
          <a:p>
            <a:pPr lvl="0"/>
            <a:r>
              <a:rPr lang="en-GB" dirty="0"/>
              <a:t>Provide financial stability with potential reductions in future Management and Maintenance Allowances due to continuing financial pressure on the Council’s housing revenue account.</a:t>
            </a:r>
          </a:p>
          <a:p>
            <a:pPr lvl="0"/>
            <a:r>
              <a:rPr lang="en-GB" dirty="0"/>
              <a:t>To maintain existing staff levels and employ additional </a:t>
            </a:r>
            <a:r>
              <a:rPr lang="en-GB" dirty="0" smtClean="0"/>
              <a:t>staff.</a:t>
            </a:r>
            <a:endParaRPr lang="en-GB" dirty="0"/>
          </a:p>
          <a:p>
            <a:pPr lvl="0"/>
            <a:r>
              <a:rPr lang="en-GB" dirty="0"/>
              <a:t>Will enhance services provision to residents with cost savings.</a:t>
            </a:r>
          </a:p>
          <a:p>
            <a:pPr lvl="0"/>
            <a:r>
              <a:rPr lang="en-GB" dirty="0"/>
              <a:t>Increased resident participation.</a:t>
            </a:r>
          </a:p>
          <a:p>
            <a:pPr lvl="0"/>
            <a:r>
              <a:rPr lang="en-GB" dirty="0"/>
              <a:t>Maximising the use of IT and other office facilities.</a:t>
            </a:r>
          </a:p>
        </p:txBody>
      </p:sp>
    </p:spTree>
    <p:extLst>
      <p:ext uri="{BB962C8B-B14F-4D97-AF65-F5344CB8AC3E}">
        <p14:creationId xmlns:p14="http://schemas.microsoft.com/office/powerpoint/2010/main" val="2343942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US" b="1" dirty="0" smtClean="0">
                <a:solidFill>
                  <a:srgbClr val="00B0F0"/>
                </a:solidFill>
              </a:rPr>
              <a:t>Resident participation.</a:t>
            </a:r>
            <a:endParaRPr lang="en-GB" b="1" dirty="0">
              <a:solidFill>
                <a:srgbClr val="00B0F0"/>
              </a:solidFill>
            </a:endParaRPr>
          </a:p>
        </p:txBody>
      </p:sp>
      <p:sp>
        <p:nvSpPr>
          <p:cNvPr id="3" name="Content Placeholder 2"/>
          <p:cNvSpPr>
            <a:spLocks noGrp="1"/>
          </p:cNvSpPr>
          <p:nvPr>
            <p:ph idx="1"/>
          </p:nvPr>
        </p:nvSpPr>
        <p:spPr>
          <a:xfrm>
            <a:off x="457200" y="1371600"/>
            <a:ext cx="8229600" cy="4525963"/>
          </a:xfrm>
        </p:spPr>
        <p:txBody>
          <a:bodyPr/>
          <a:lstStyle/>
          <a:p>
            <a:pPr marL="0" indent="0">
              <a:buNone/>
            </a:pPr>
            <a:r>
              <a:rPr lang="en-GB" sz="2400" b="1" dirty="0"/>
              <a:t>25th Anniversary celebration in pictures</a:t>
            </a:r>
            <a:endParaRPr lang="en-GB" sz="2400" dirty="0"/>
          </a:p>
          <a:p>
            <a:pPr marL="0" indent="0">
              <a:buNone/>
            </a:pP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181" y="1752600"/>
            <a:ext cx="2493817"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44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182" y="4038600"/>
            <a:ext cx="2493816" cy="233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752600"/>
            <a:ext cx="2819400" cy="23622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1029" name="Picture 5" descr="47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0" y="1752600"/>
            <a:ext cx="2733026" cy="236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0" name="Picture 6" descr="44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24200" y="4184073"/>
            <a:ext cx="2819400" cy="2257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1" name="Picture 7" descr="41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9800" y="4191000"/>
            <a:ext cx="2733026" cy="22504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583033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US" b="1" dirty="0" smtClean="0">
                <a:solidFill>
                  <a:srgbClr val="00B0F0"/>
                </a:solidFill>
              </a:rPr>
              <a:t>Resident participation</a:t>
            </a:r>
            <a:endParaRPr lang="en-GB" b="1" dirty="0">
              <a:solidFill>
                <a:srgbClr val="00B0F0"/>
              </a:solidFill>
            </a:endParaRPr>
          </a:p>
        </p:txBody>
      </p:sp>
      <p:sp>
        <p:nvSpPr>
          <p:cNvPr id="3" name="Content Placeholder 2"/>
          <p:cNvSpPr>
            <a:spLocks noGrp="1"/>
          </p:cNvSpPr>
          <p:nvPr>
            <p:ph idx="1"/>
          </p:nvPr>
        </p:nvSpPr>
        <p:spPr>
          <a:xfrm>
            <a:off x="457200" y="1295400"/>
            <a:ext cx="8305800" cy="5257800"/>
          </a:xfrm>
        </p:spPr>
        <p:txBody>
          <a:bodyPr>
            <a:normAutofit/>
          </a:bodyPr>
          <a:lstStyle/>
          <a:p>
            <a:pPr marL="0" indent="0">
              <a:buNone/>
            </a:pPr>
            <a:r>
              <a:rPr lang="en-US" sz="2400" dirty="0" smtClean="0"/>
              <a:t>Summer on our Green    </a:t>
            </a:r>
          </a:p>
          <a:p>
            <a:pPr marL="0" indent="0">
              <a:buNone/>
            </a:pP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291" y="1711878"/>
            <a:ext cx="2438400" cy="24384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2051" name="Picture 3" descr="4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150278"/>
            <a:ext cx="2438400" cy="2479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052" name="Picture 4" descr="C:\Users\Francis.ABBEY\Pictures\2015-08-26\0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1711878"/>
            <a:ext cx="38100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8801" y="1711878"/>
            <a:ext cx="2057401" cy="2763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descr="082"/>
          <p:cNvPicPr>
            <a:picLocks noChangeAspect="1" noChangeArrowheads="1"/>
          </p:cNvPicPr>
          <p:nvPr/>
        </p:nvPicPr>
        <p:blipFill>
          <a:blip r:embed="rId6" cstate="print">
            <a:lum bright="20000"/>
            <a:extLst>
              <a:ext uri="{28A0092B-C50C-407E-A947-70E740481C1C}">
                <a14:useLocalDpi xmlns:a14="http://schemas.microsoft.com/office/drawing/2010/main" val="0"/>
              </a:ext>
            </a:extLst>
          </a:blip>
          <a:srcRect/>
          <a:stretch>
            <a:fillRect/>
          </a:stretch>
        </p:blipFill>
        <p:spPr bwMode="auto">
          <a:xfrm>
            <a:off x="6415285" y="4475440"/>
            <a:ext cx="2304996" cy="21335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9E5DC"/>
                  </a:outerShdw>
                </a:effectLst>
              </a14:hiddenEffects>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4912278"/>
            <a:ext cx="1905000" cy="1717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descr="C:\Users\Francis.ABBEY\Pictures\2015-08-26\08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48200" y="4912278"/>
            <a:ext cx="1905000" cy="1735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54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US" b="1" dirty="0" smtClean="0">
                <a:solidFill>
                  <a:srgbClr val="00B0F0"/>
                </a:solidFill>
              </a:rPr>
              <a:t>Improvement projects</a:t>
            </a:r>
            <a:endParaRPr lang="en-GB" b="1" dirty="0">
              <a:solidFill>
                <a:srgbClr val="00B0F0"/>
              </a:solidFill>
            </a:endParaRPr>
          </a:p>
        </p:txBody>
      </p:sp>
      <p:sp>
        <p:nvSpPr>
          <p:cNvPr id="3" name="Content Placeholder 2"/>
          <p:cNvSpPr>
            <a:spLocks noGrp="1"/>
          </p:cNvSpPr>
          <p:nvPr>
            <p:ph idx="1"/>
          </p:nvPr>
        </p:nvSpPr>
        <p:spPr/>
        <p:txBody>
          <a:bodyPr>
            <a:normAutofit fontScale="70000" lnSpcReduction="20000"/>
          </a:bodyPr>
          <a:lstStyle/>
          <a:p>
            <a:pPr lvl="0"/>
            <a:r>
              <a:rPr lang="en-GB" dirty="0"/>
              <a:t>New flooring of communal landings in </a:t>
            </a:r>
            <a:r>
              <a:rPr lang="en-GB" dirty="0" smtClean="0"/>
              <a:t>Snowman House and Casterbridge </a:t>
            </a:r>
            <a:r>
              <a:rPr lang="en-GB" dirty="0"/>
              <a:t>and stairs in </a:t>
            </a:r>
            <a:r>
              <a:rPr lang="en-GB" dirty="0" smtClean="0"/>
              <a:t>Emminster and Hinstock.</a:t>
            </a:r>
            <a:endParaRPr lang="en-GB" dirty="0"/>
          </a:p>
          <a:p>
            <a:pPr lvl="0"/>
            <a:r>
              <a:rPr lang="en-GB" dirty="0"/>
              <a:t>Fitted electronic gate to car park. </a:t>
            </a:r>
          </a:p>
          <a:p>
            <a:pPr lvl="0"/>
            <a:r>
              <a:rPr lang="en-GB" dirty="0"/>
              <a:t>Refurbishment of tower blocks entrance lobbies.</a:t>
            </a:r>
          </a:p>
          <a:p>
            <a:pPr lvl="0"/>
            <a:r>
              <a:rPr lang="en-GB" dirty="0"/>
              <a:t>Built bin chamber</a:t>
            </a:r>
          </a:p>
          <a:p>
            <a:pPr lvl="0"/>
            <a:r>
              <a:rPr lang="en-GB" dirty="0"/>
              <a:t>Paving on the whole estate</a:t>
            </a:r>
          </a:p>
          <a:p>
            <a:pPr lvl="0"/>
            <a:r>
              <a:rPr lang="en-GB" dirty="0"/>
              <a:t>Estate boundary fencing.</a:t>
            </a:r>
          </a:p>
          <a:p>
            <a:pPr lvl="0"/>
            <a:r>
              <a:rPr lang="en-GB" dirty="0"/>
              <a:t>Estate park fencing</a:t>
            </a:r>
          </a:p>
          <a:p>
            <a:pPr lvl="0"/>
            <a:r>
              <a:rPr lang="en-GB" dirty="0"/>
              <a:t>New blocks signage</a:t>
            </a:r>
          </a:p>
          <a:p>
            <a:pPr lvl="0"/>
            <a:r>
              <a:rPr lang="en-GB" dirty="0"/>
              <a:t>Provided bicycle sheds</a:t>
            </a:r>
          </a:p>
          <a:p>
            <a:pPr lvl="0"/>
            <a:r>
              <a:rPr lang="en-GB" dirty="0"/>
              <a:t>Children play area / equipment on the green</a:t>
            </a:r>
          </a:p>
          <a:p>
            <a:pPr lvl="0"/>
            <a:r>
              <a:rPr lang="en-GB" dirty="0"/>
              <a:t>High satisfaction with in-house caretaking and repair services.</a:t>
            </a:r>
          </a:p>
          <a:p>
            <a:pPr lvl="0"/>
            <a:r>
              <a:rPr lang="en-GB" dirty="0"/>
              <a:t>Visitors parking bays. </a:t>
            </a:r>
          </a:p>
          <a:p>
            <a:endParaRPr lang="en-GB" dirty="0"/>
          </a:p>
        </p:txBody>
      </p:sp>
    </p:spTree>
    <p:extLst>
      <p:ext uri="{BB962C8B-B14F-4D97-AF65-F5344CB8AC3E}">
        <p14:creationId xmlns:p14="http://schemas.microsoft.com/office/powerpoint/2010/main" val="1742150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US" b="1" dirty="0" smtClean="0">
                <a:solidFill>
                  <a:srgbClr val="00B0F0"/>
                </a:solidFill>
              </a:rPr>
              <a:t>Improvement projects</a:t>
            </a:r>
            <a:endParaRPr lang="en-GB" b="1" dirty="0">
              <a:solidFill>
                <a:srgbClr val="00B0F0"/>
              </a:solidFill>
            </a:endParaRPr>
          </a:p>
        </p:txBody>
      </p:sp>
      <p:pic>
        <p:nvPicPr>
          <p:cNvPr id="3074" name="Picture 2" descr="C:\Users\Francis.ABBEY\Pictures\2017-11-10\017.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447800"/>
            <a:ext cx="2819400" cy="4525963"/>
          </a:xfrm>
          <a:prstGeom prst="rect">
            <a:avLst/>
          </a:prstGeom>
          <a:noFill/>
          <a:extLst>
            <a:ext uri="{909E8E84-426E-40DD-AFC4-6F175D3DCCD1}">
              <a14:hiddenFill xmlns:a14="http://schemas.microsoft.com/office/drawing/2010/main">
                <a:solidFill>
                  <a:srgbClr val="FFFFFF"/>
                </a:solidFill>
              </a14:hiddenFill>
            </a:ext>
          </a:extLst>
        </p:spPr>
      </p:pic>
      <p:pic>
        <p:nvPicPr>
          <p:cNvPr id="6" name="4FBF6C7D-FAAA-4118-8FA3-BDFA55D3578F" descr="Image"/>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3352799" y="1495124"/>
            <a:ext cx="5334001" cy="4448476"/>
          </a:xfrm>
          <a:prstGeom prst="rect">
            <a:avLst/>
          </a:prstGeom>
          <a:noFill/>
          <a:ln>
            <a:noFill/>
          </a:ln>
        </p:spPr>
      </p:pic>
    </p:spTree>
    <p:extLst>
      <p:ext uri="{BB962C8B-B14F-4D97-AF65-F5344CB8AC3E}">
        <p14:creationId xmlns:p14="http://schemas.microsoft.com/office/powerpoint/2010/main" val="1973429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fontScale="90000"/>
          </a:bodyPr>
          <a:lstStyle/>
          <a:p>
            <a:r>
              <a:rPr lang="en-US" b="1" dirty="0" smtClean="0">
                <a:solidFill>
                  <a:srgbClr val="00B0F0"/>
                </a:solidFill>
              </a:rPr>
              <a:t>Improvement plan for Mary Green.</a:t>
            </a:r>
            <a:endParaRPr lang="en-GB" b="1" dirty="0">
              <a:solidFill>
                <a:srgbClr val="00B0F0"/>
              </a:solidFill>
            </a:endParaRPr>
          </a:p>
        </p:txBody>
      </p:sp>
      <p:sp>
        <p:nvSpPr>
          <p:cNvPr id="3" name="Content Placeholder 2"/>
          <p:cNvSpPr>
            <a:spLocks noGrp="1"/>
          </p:cNvSpPr>
          <p:nvPr>
            <p:ph idx="1"/>
          </p:nvPr>
        </p:nvSpPr>
        <p:spPr/>
        <p:txBody>
          <a:bodyPr>
            <a:normAutofit fontScale="62500" lnSpcReduction="20000"/>
          </a:bodyPr>
          <a:lstStyle/>
          <a:p>
            <a:pPr lvl="0"/>
            <a:r>
              <a:rPr lang="en-GB" dirty="0"/>
              <a:t>Refurbish lobby area to the standard of Snowman House and Casterbridge lobbies.</a:t>
            </a:r>
          </a:p>
          <a:p>
            <a:pPr lvl="0"/>
            <a:r>
              <a:rPr lang="en-GB" dirty="0"/>
              <a:t>Include Mary Green in negotiation with Regeneration team to remove Snowman and Casterbridge Garchey pits and connect to main sewage.  </a:t>
            </a:r>
          </a:p>
          <a:p>
            <a:pPr lvl="0"/>
            <a:r>
              <a:rPr lang="en-GB" dirty="0"/>
              <a:t>Install additional </a:t>
            </a:r>
            <a:r>
              <a:rPr lang="en-GB" dirty="0" smtClean="0"/>
              <a:t>Noticeboards to improve communication.</a:t>
            </a:r>
            <a:endParaRPr lang="en-GB" dirty="0"/>
          </a:p>
          <a:p>
            <a:pPr lvl="0"/>
            <a:r>
              <a:rPr lang="en-GB" dirty="0" smtClean="0"/>
              <a:t>To include Mary Green in the programme to repair </a:t>
            </a:r>
            <a:r>
              <a:rPr lang="en-GB" dirty="0"/>
              <a:t>and secure abandoned sheds </a:t>
            </a:r>
            <a:r>
              <a:rPr lang="en-GB" dirty="0" smtClean="0"/>
              <a:t>on the second floor.</a:t>
            </a:r>
            <a:endParaRPr lang="en-GB" dirty="0"/>
          </a:p>
          <a:p>
            <a:pPr lvl="0"/>
            <a:r>
              <a:rPr lang="en-GB" dirty="0"/>
              <a:t>Develop large open space at ground floor to provide a bicycle shelter.</a:t>
            </a:r>
          </a:p>
          <a:p>
            <a:pPr lvl="0"/>
            <a:r>
              <a:rPr lang="en-GB" dirty="0"/>
              <a:t>Develop empty rooms at ground floor for other community use.</a:t>
            </a:r>
          </a:p>
          <a:p>
            <a:pPr lvl="0"/>
            <a:r>
              <a:rPr lang="en-GB" dirty="0"/>
              <a:t>Yearly satisfaction survey for residents, to decide service priorities.</a:t>
            </a:r>
          </a:p>
          <a:p>
            <a:pPr lvl="0"/>
            <a:r>
              <a:rPr lang="en-GB" dirty="0"/>
              <a:t>To promote ease of access to staff and estate office.</a:t>
            </a:r>
          </a:p>
          <a:p>
            <a:pPr lvl="0"/>
            <a:r>
              <a:rPr lang="en-GB" dirty="0"/>
              <a:t>Include Mary Green in our improvement programme to cover concrete back stairs</a:t>
            </a:r>
            <a:r>
              <a:rPr lang="en-GB" dirty="0" smtClean="0"/>
              <a:t>.</a:t>
            </a:r>
          </a:p>
          <a:p>
            <a:pPr lvl="0"/>
            <a:r>
              <a:rPr lang="en-US" dirty="0" smtClean="0"/>
              <a:t>Include Mary Green in our local lettings agreement with Camden for priority rehousing under regeneration.</a:t>
            </a:r>
            <a:endParaRPr lang="en-GB" dirty="0"/>
          </a:p>
          <a:p>
            <a:endParaRPr lang="en-GB" dirty="0"/>
          </a:p>
        </p:txBody>
      </p:sp>
    </p:spTree>
    <p:extLst>
      <p:ext uri="{BB962C8B-B14F-4D97-AF65-F5344CB8AC3E}">
        <p14:creationId xmlns:p14="http://schemas.microsoft.com/office/powerpoint/2010/main" val="958911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US" b="1" dirty="0" smtClean="0">
                <a:solidFill>
                  <a:srgbClr val="00B0F0"/>
                </a:solidFill>
              </a:rPr>
              <a:t>YOUR POWER AS A RESIDENT</a:t>
            </a:r>
            <a:endParaRPr lang="en-GB" b="1" dirty="0">
              <a:solidFill>
                <a:srgbClr val="00B0F0"/>
              </a:solidFill>
            </a:endParaRPr>
          </a:p>
        </p:txBody>
      </p:sp>
      <p:sp>
        <p:nvSpPr>
          <p:cNvPr id="3" name="Content Placeholder 2"/>
          <p:cNvSpPr>
            <a:spLocks noGrp="1"/>
          </p:cNvSpPr>
          <p:nvPr>
            <p:ph idx="1"/>
          </p:nvPr>
        </p:nvSpPr>
        <p:spPr/>
        <p:txBody>
          <a:bodyPr>
            <a:normAutofit fontScale="92500" lnSpcReduction="10000"/>
          </a:bodyPr>
          <a:lstStyle/>
          <a:p>
            <a:r>
              <a:rPr lang="en-US" dirty="0" smtClean="0"/>
              <a:t>You have the opportunity at our AGM Yearly to vote to continue with the Co-op.</a:t>
            </a:r>
          </a:p>
          <a:p>
            <a:r>
              <a:rPr lang="en-US" dirty="0" smtClean="0"/>
              <a:t>5 Yearly continuation ballot to either stay with the Co-op or return your management to Camden. Last ballot held in September 2018 – 94.2% voted yes.</a:t>
            </a:r>
          </a:p>
          <a:p>
            <a:r>
              <a:rPr lang="en-US" dirty="0" smtClean="0"/>
              <a:t>Yearly resident satisfaction survey- Tell us what went right and wrong, and your priorities.</a:t>
            </a:r>
          </a:p>
          <a:p>
            <a:r>
              <a:rPr lang="en-US" dirty="0" smtClean="0"/>
              <a:t>Opportunity to become a Management Committee member – free training available</a:t>
            </a:r>
          </a:p>
          <a:p>
            <a:endParaRPr lang="en-US" dirty="0" smtClean="0"/>
          </a:p>
          <a:p>
            <a:endParaRPr lang="en-GB" dirty="0"/>
          </a:p>
        </p:txBody>
      </p:sp>
    </p:spTree>
    <p:extLst>
      <p:ext uri="{BB962C8B-B14F-4D97-AF65-F5344CB8AC3E}">
        <p14:creationId xmlns:p14="http://schemas.microsoft.com/office/powerpoint/2010/main" val="2281324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US" b="1" dirty="0" smtClean="0">
                <a:solidFill>
                  <a:srgbClr val="00B0F0"/>
                </a:solidFill>
                <a:latin typeface="Cambria" panose="02040503050406030204" pitchFamily="18" charset="0"/>
                <a:ea typeface="Cambria" panose="02040503050406030204" pitchFamily="18" charset="0"/>
              </a:rPr>
              <a:t>Who are we ?</a:t>
            </a:r>
            <a:endParaRPr lang="en-GB" b="1" dirty="0">
              <a:solidFill>
                <a:srgbClr val="00B0F0"/>
              </a:solidFill>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457200" y="1600200"/>
            <a:ext cx="8229600" cy="4800600"/>
          </a:xfrm>
        </p:spPr>
        <p:txBody>
          <a:bodyPr>
            <a:normAutofit/>
          </a:bodyPr>
          <a:lstStyle/>
          <a:p>
            <a:r>
              <a:rPr lang="en-US" sz="2400" dirty="0" smtClean="0">
                <a:latin typeface="Cambria" panose="02040503050406030204" pitchFamily="18" charset="0"/>
                <a:ea typeface="Cambria" panose="02040503050406030204" pitchFamily="18" charset="0"/>
              </a:rPr>
              <a:t>Camden tenants and leaseholders of Abbey Road Estate  managing our own homes.</a:t>
            </a:r>
          </a:p>
          <a:p>
            <a:r>
              <a:rPr lang="en-US" sz="2400" dirty="0" smtClean="0">
                <a:latin typeface="Cambria" panose="02040503050406030204" pitchFamily="18" charset="0"/>
                <a:ea typeface="Cambria" panose="02040503050406030204" pitchFamily="18" charset="0"/>
              </a:rPr>
              <a:t>Housing Law in England (The ‘Right to Manage’) gives Local Authority tenants right to take on the management of the Council Housing where they live.</a:t>
            </a:r>
          </a:p>
          <a:p>
            <a:r>
              <a:rPr lang="en-US" sz="2400" dirty="0" smtClean="0">
                <a:latin typeface="Cambria" panose="02040503050406030204" pitchFamily="18" charset="0"/>
                <a:ea typeface="Cambria" panose="02040503050406030204" pitchFamily="18" charset="0"/>
              </a:rPr>
              <a:t>When tenants join together to manage their own homes they set up ‘Tenant Management Organisation’ (TMO)</a:t>
            </a:r>
          </a:p>
          <a:p>
            <a:r>
              <a:rPr lang="en-US" sz="2400" dirty="0" smtClean="0">
                <a:latin typeface="Cambria" panose="02040503050406030204" pitchFamily="18" charset="0"/>
                <a:ea typeface="Cambria" panose="02040503050406030204" pitchFamily="18" charset="0"/>
              </a:rPr>
              <a:t>Our residents formed Abbey Road Housing Co-operative in 1992 and have managed their homes for over 26 years now</a:t>
            </a:r>
          </a:p>
          <a:p>
            <a:r>
              <a:rPr lang="en-US" sz="2400" dirty="0" smtClean="0">
                <a:latin typeface="Cambria" panose="02040503050406030204" pitchFamily="18" charset="0"/>
                <a:ea typeface="Cambria" panose="02040503050406030204" pitchFamily="18" charset="0"/>
              </a:rPr>
              <a:t>The group believed that they could provide a better and more cost effective service, like arranging repairs and estate cleaning than the Council.</a:t>
            </a:r>
          </a:p>
          <a:p>
            <a:endParaRPr lang="en-US" sz="2400" dirty="0" smtClean="0">
              <a:latin typeface="Cambria" panose="02040503050406030204" pitchFamily="18" charset="0"/>
              <a:ea typeface="Cambria" panose="02040503050406030204" pitchFamily="18" charset="0"/>
            </a:endParaRPr>
          </a:p>
          <a:p>
            <a:endParaRPr lang="en-GB"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41630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a:solidFill>
            <a:srgbClr val="FFC000"/>
          </a:solidFill>
        </p:spPr>
        <p:txBody>
          <a:bodyPr/>
          <a:lstStyle/>
          <a:p>
            <a:r>
              <a:rPr lang="en-US" b="1" dirty="0" smtClean="0">
                <a:solidFill>
                  <a:srgbClr val="00B0F0"/>
                </a:solidFill>
                <a:latin typeface="Cambria" panose="02040503050406030204" pitchFamily="18" charset="0"/>
                <a:ea typeface="Cambria" panose="02040503050406030204" pitchFamily="18" charset="0"/>
              </a:rPr>
              <a:t>Relationship with </a:t>
            </a:r>
            <a:r>
              <a:rPr lang="en-US" b="1" dirty="0">
                <a:solidFill>
                  <a:srgbClr val="00B0F0"/>
                </a:solidFill>
                <a:latin typeface="Cambria" panose="02040503050406030204" pitchFamily="18" charset="0"/>
                <a:ea typeface="Cambria" panose="02040503050406030204" pitchFamily="18" charset="0"/>
              </a:rPr>
              <a:t>C</a:t>
            </a:r>
            <a:r>
              <a:rPr lang="en-US" b="1" dirty="0" smtClean="0">
                <a:solidFill>
                  <a:srgbClr val="00B0F0"/>
                </a:solidFill>
                <a:latin typeface="Cambria" panose="02040503050406030204" pitchFamily="18" charset="0"/>
                <a:ea typeface="Cambria" panose="02040503050406030204" pitchFamily="18" charset="0"/>
              </a:rPr>
              <a:t>amden</a:t>
            </a:r>
            <a:endParaRPr lang="en-GB" b="1" dirty="0">
              <a:solidFill>
                <a:srgbClr val="00B0F0"/>
              </a:solidFill>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381000" y="990600"/>
            <a:ext cx="8229600" cy="5395006"/>
          </a:xfrm>
        </p:spPr>
        <p:txBody>
          <a:bodyPr>
            <a:normAutofit/>
          </a:bodyPr>
          <a:lstStyle/>
          <a:p>
            <a:pPr marL="0" indent="0">
              <a:buNone/>
            </a:pPr>
            <a:r>
              <a:rPr lang="en-GB" sz="2000" dirty="0">
                <a:latin typeface="Cambria" panose="02040503050406030204" pitchFamily="18" charset="0"/>
                <a:ea typeface="Cambria" panose="02040503050406030204" pitchFamily="18" charset="0"/>
              </a:rPr>
              <a:t>Abbey Road Housing Co-operative has entered into a Management Agreement with the LB Camden. The Management Agreement under the </a:t>
            </a:r>
            <a:r>
              <a:rPr lang="en-GB" sz="2000" dirty="0" smtClean="0">
                <a:latin typeface="Cambria" panose="02040503050406030204" pitchFamily="18" charset="0"/>
                <a:ea typeface="Cambria" panose="02040503050406030204" pitchFamily="18" charset="0"/>
              </a:rPr>
              <a:t>‘Right </a:t>
            </a:r>
            <a:r>
              <a:rPr lang="en-GB" sz="2000" dirty="0">
                <a:latin typeface="Cambria" panose="02040503050406030204" pitchFamily="18" charset="0"/>
                <a:ea typeface="Cambria" panose="02040503050406030204" pitchFamily="18" charset="0"/>
              </a:rPr>
              <a:t>to </a:t>
            </a:r>
            <a:r>
              <a:rPr lang="en-GB" sz="2000" dirty="0" smtClean="0">
                <a:latin typeface="Cambria" panose="02040503050406030204" pitchFamily="18" charset="0"/>
                <a:ea typeface="Cambria" panose="02040503050406030204" pitchFamily="18" charset="0"/>
              </a:rPr>
              <a:t>Manage’ </a:t>
            </a:r>
            <a:r>
              <a:rPr lang="en-GB" sz="2000" dirty="0">
                <a:latin typeface="Cambria" panose="02040503050406030204" pitchFamily="18" charset="0"/>
                <a:ea typeface="Cambria" panose="02040503050406030204" pitchFamily="18" charset="0"/>
              </a:rPr>
              <a:t>Regulations sets out the responsibilities of the </a:t>
            </a:r>
            <a:r>
              <a:rPr lang="en-GB" sz="2000" dirty="0" smtClean="0">
                <a:latin typeface="Cambria" panose="02040503050406030204" pitchFamily="18" charset="0"/>
                <a:ea typeface="Cambria" panose="02040503050406030204" pitchFamily="18" charset="0"/>
              </a:rPr>
              <a:t>Council and </a:t>
            </a:r>
            <a:r>
              <a:rPr lang="en-GB" sz="2000" dirty="0" smtClean="0">
                <a:latin typeface="Cambria" panose="02040503050406030204" pitchFamily="18" charset="0"/>
                <a:ea typeface="Cambria" panose="02040503050406030204" pitchFamily="18" charset="0"/>
              </a:rPr>
              <a:t>that of the Co-op. </a:t>
            </a:r>
            <a:r>
              <a:rPr lang="en-GB" sz="2000" dirty="0">
                <a:latin typeface="Cambria" panose="02040503050406030204" pitchFamily="18" charset="0"/>
                <a:ea typeface="Cambria" panose="02040503050406030204" pitchFamily="18" charset="0"/>
              </a:rPr>
              <a:t>T</a:t>
            </a:r>
            <a:r>
              <a:rPr lang="en-GB" sz="2000" dirty="0" smtClean="0">
                <a:latin typeface="Cambria" panose="02040503050406030204" pitchFamily="18" charset="0"/>
                <a:ea typeface="Cambria" panose="02040503050406030204" pitchFamily="18" charset="0"/>
              </a:rPr>
              <a:t>his </a:t>
            </a:r>
            <a:r>
              <a:rPr lang="en-GB" sz="2000" dirty="0" smtClean="0">
                <a:latin typeface="Cambria" panose="02040503050406030204" pitchFamily="18" charset="0"/>
                <a:ea typeface="Cambria" panose="02040503050406030204" pitchFamily="18" charset="0"/>
              </a:rPr>
              <a:t>is legally binding </a:t>
            </a:r>
            <a:endParaRPr lang="en-GB" sz="2000" dirty="0">
              <a:latin typeface="Cambria" panose="02040503050406030204" pitchFamily="18" charset="0"/>
              <a:ea typeface="Cambria" panose="02040503050406030204" pitchFamily="18" charset="0"/>
            </a:endParaRPr>
          </a:p>
        </p:txBody>
      </p:sp>
      <p:sp>
        <p:nvSpPr>
          <p:cNvPr id="4" name="TextBox 3"/>
          <p:cNvSpPr txBox="1"/>
          <p:nvPr/>
        </p:nvSpPr>
        <p:spPr>
          <a:xfrm>
            <a:off x="477982" y="2510777"/>
            <a:ext cx="3657600" cy="3549690"/>
          </a:xfrm>
          <a:prstGeom prst="rect">
            <a:avLst/>
          </a:prstGeom>
          <a:noFill/>
          <a:ln>
            <a:solidFill>
              <a:srgbClr val="C00000"/>
            </a:solidFill>
          </a:ln>
        </p:spPr>
        <p:txBody>
          <a:bodyPr wrap="square" rtlCol="0">
            <a:spAutoFit/>
          </a:bodyPr>
          <a:lstStyle/>
          <a:p>
            <a:r>
              <a:rPr lang="en-GB" sz="1600" b="1" dirty="0">
                <a:solidFill>
                  <a:srgbClr val="00B0F0"/>
                </a:solidFill>
                <a:latin typeface="Cambria" panose="02040503050406030204" pitchFamily="18" charset="0"/>
                <a:ea typeface="Cambria" panose="02040503050406030204" pitchFamily="18" charset="0"/>
              </a:rPr>
              <a:t>key responsibilities of Abbey Road Housing Co-operative </a:t>
            </a:r>
            <a:endParaRPr lang="en-GB" sz="1600" b="1" dirty="0" smtClean="0">
              <a:solidFill>
                <a:srgbClr val="00B0F0"/>
              </a:solidFill>
              <a:latin typeface="Cambria" panose="02040503050406030204" pitchFamily="18" charset="0"/>
              <a:ea typeface="Cambria" panose="02040503050406030204" pitchFamily="18" charset="0"/>
            </a:endParaRPr>
          </a:p>
          <a:p>
            <a:pPr marL="342900" marR="0" lvl="0" indent="-342900" algn="just">
              <a:spcBef>
                <a:spcPts val="0"/>
              </a:spcBef>
              <a:spcAft>
                <a:spcPts val="0"/>
              </a:spcAft>
              <a:buFont typeface="Symbol"/>
              <a:buChar char=""/>
            </a:pPr>
            <a:r>
              <a:rPr lang="en-GB" sz="1600" dirty="0" smtClean="0">
                <a:solidFill>
                  <a:srgbClr val="000000"/>
                </a:solidFill>
                <a:effectLst/>
                <a:latin typeface="Cambria" panose="02040503050406030204" pitchFamily="18" charset="0"/>
                <a:ea typeface="Cambria" panose="02040503050406030204" pitchFamily="18" charset="0"/>
                <a:cs typeface="Times New Roman"/>
              </a:rPr>
              <a:t>Repairs and maintenance up to £2,000 per repair</a:t>
            </a:r>
            <a:endParaRPr lang="en-GB" sz="1600" dirty="0">
              <a:latin typeface="Cambria" panose="02040503050406030204" pitchFamily="18" charset="0"/>
              <a:ea typeface="Cambria" panose="02040503050406030204" pitchFamily="18" charset="0"/>
              <a:cs typeface="Times New Roman"/>
            </a:endParaRPr>
          </a:p>
          <a:p>
            <a:pPr marL="342900" marR="0" lvl="0" indent="-342900" algn="just">
              <a:spcBef>
                <a:spcPts val="0"/>
              </a:spcBef>
              <a:spcAft>
                <a:spcPts val="0"/>
              </a:spcAft>
              <a:buFont typeface="Symbol"/>
              <a:buChar char=""/>
            </a:pPr>
            <a:r>
              <a:rPr lang="en-GB" sz="1600" dirty="0" smtClean="0">
                <a:solidFill>
                  <a:srgbClr val="000000"/>
                </a:solidFill>
                <a:effectLst/>
                <a:latin typeface="Cambria" panose="02040503050406030204" pitchFamily="18" charset="0"/>
                <a:ea typeface="Cambria" panose="02040503050406030204" pitchFamily="18" charset="0"/>
                <a:cs typeface="Times New Roman"/>
              </a:rPr>
              <a:t>Management of void properties</a:t>
            </a:r>
            <a:endParaRPr lang="en-GB" sz="1600" dirty="0">
              <a:latin typeface="Cambria" panose="02040503050406030204" pitchFamily="18" charset="0"/>
              <a:ea typeface="Cambria" panose="02040503050406030204" pitchFamily="18" charset="0"/>
              <a:cs typeface="Times New Roman"/>
            </a:endParaRPr>
          </a:p>
          <a:p>
            <a:pPr marL="342900" marR="0" lvl="0" indent="-342900" algn="just">
              <a:spcBef>
                <a:spcPts val="0"/>
              </a:spcBef>
              <a:spcAft>
                <a:spcPts val="0"/>
              </a:spcAft>
              <a:buFont typeface="Symbol"/>
              <a:buChar char=""/>
            </a:pPr>
            <a:r>
              <a:rPr lang="en-GB" sz="1600" dirty="0" smtClean="0">
                <a:effectLst/>
                <a:latin typeface="Cambria" panose="02040503050406030204" pitchFamily="18" charset="0"/>
                <a:ea typeface="Cambria" panose="02040503050406030204" pitchFamily="18" charset="0"/>
                <a:cs typeface="Times New Roman"/>
              </a:rPr>
              <a:t>Grounds Maintenance</a:t>
            </a:r>
            <a:endParaRPr lang="en-GB" sz="1600" dirty="0">
              <a:latin typeface="Cambria" panose="02040503050406030204" pitchFamily="18" charset="0"/>
              <a:ea typeface="Cambria" panose="02040503050406030204" pitchFamily="18" charset="0"/>
              <a:cs typeface="Times New Roman"/>
            </a:endParaRPr>
          </a:p>
          <a:p>
            <a:pPr marL="342900" marR="0" lvl="0" indent="-342900" algn="just">
              <a:spcBef>
                <a:spcPts val="0"/>
              </a:spcBef>
              <a:spcAft>
                <a:spcPts val="0"/>
              </a:spcAft>
              <a:buFont typeface="Symbol"/>
              <a:buChar char=""/>
            </a:pPr>
            <a:r>
              <a:rPr lang="en-GB" sz="1600" dirty="0" smtClean="0">
                <a:solidFill>
                  <a:srgbClr val="000000"/>
                </a:solidFill>
                <a:effectLst/>
                <a:latin typeface="Cambria" panose="02040503050406030204" pitchFamily="18" charset="0"/>
                <a:ea typeface="Cambria" panose="02040503050406030204" pitchFamily="18" charset="0"/>
                <a:cs typeface="Times New Roman"/>
              </a:rPr>
              <a:t>Caretaking and estate cleaning</a:t>
            </a:r>
            <a:endParaRPr lang="en-GB" sz="1600" dirty="0">
              <a:latin typeface="Cambria" panose="02040503050406030204" pitchFamily="18" charset="0"/>
              <a:ea typeface="Cambria" panose="02040503050406030204" pitchFamily="18" charset="0"/>
              <a:cs typeface="Times New Roman"/>
            </a:endParaRPr>
          </a:p>
          <a:p>
            <a:pPr marL="342900" marR="0" lvl="0" indent="-342900" algn="just">
              <a:spcBef>
                <a:spcPts val="0"/>
              </a:spcBef>
              <a:spcAft>
                <a:spcPts val="0"/>
              </a:spcAft>
              <a:buFont typeface="Symbol"/>
              <a:buChar char=""/>
            </a:pPr>
            <a:r>
              <a:rPr lang="en-GB" sz="1600" dirty="0" smtClean="0">
                <a:solidFill>
                  <a:srgbClr val="000000"/>
                </a:solidFill>
                <a:effectLst/>
                <a:latin typeface="Cambria" panose="02040503050406030204" pitchFamily="18" charset="0"/>
                <a:ea typeface="Cambria" panose="02040503050406030204" pitchFamily="18" charset="0"/>
                <a:cs typeface="Times New Roman"/>
              </a:rPr>
              <a:t>Tenancy and estate management</a:t>
            </a:r>
            <a:endParaRPr lang="en-GB" sz="1600" dirty="0">
              <a:latin typeface="Cambria" panose="02040503050406030204" pitchFamily="18" charset="0"/>
              <a:ea typeface="Cambria" panose="02040503050406030204" pitchFamily="18" charset="0"/>
              <a:cs typeface="Times New Roman"/>
            </a:endParaRPr>
          </a:p>
          <a:p>
            <a:pPr marL="342900" marR="0" lvl="0" indent="-342900" algn="just">
              <a:spcBef>
                <a:spcPts val="0"/>
              </a:spcBef>
              <a:spcAft>
                <a:spcPts val="0"/>
              </a:spcAft>
              <a:buFont typeface="Symbol"/>
              <a:buChar char=""/>
            </a:pPr>
            <a:r>
              <a:rPr lang="en-GB" sz="1600" dirty="0" smtClean="0">
                <a:solidFill>
                  <a:srgbClr val="000000"/>
                </a:solidFill>
                <a:effectLst/>
                <a:latin typeface="Cambria" panose="02040503050406030204" pitchFamily="18" charset="0"/>
                <a:ea typeface="Cambria" panose="02040503050406030204" pitchFamily="18" charset="0"/>
                <a:cs typeface="Times New Roman"/>
              </a:rPr>
              <a:t>Lettings</a:t>
            </a:r>
            <a:endParaRPr lang="en-GB" sz="1600" dirty="0">
              <a:latin typeface="Cambria" panose="02040503050406030204" pitchFamily="18" charset="0"/>
              <a:ea typeface="Cambria" panose="02040503050406030204" pitchFamily="18" charset="0"/>
              <a:cs typeface="Times New Roman"/>
            </a:endParaRPr>
          </a:p>
          <a:p>
            <a:pPr marL="342900" marR="0" lvl="0" indent="-342900" algn="just">
              <a:spcBef>
                <a:spcPts val="0"/>
              </a:spcBef>
              <a:spcAft>
                <a:spcPts val="1000"/>
              </a:spcAft>
              <a:buFont typeface="Symbol"/>
              <a:buChar char=""/>
            </a:pPr>
            <a:r>
              <a:rPr lang="en-GB" sz="1600" dirty="0" smtClean="0">
                <a:solidFill>
                  <a:srgbClr val="000000"/>
                </a:solidFill>
                <a:effectLst/>
                <a:latin typeface="Cambria" panose="02040503050406030204" pitchFamily="18" charset="0"/>
                <a:ea typeface="Cambria" panose="02040503050406030204" pitchFamily="18" charset="0"/>
                <a:cs typeface="Times New Roman"/>
              </a:rPr>
              <a:t>General tenancy and housing advice</a:t>
            </a:r>
            <a:endParaRPr lang="en-GB" sz="1600" dirty="0" smtClean="0">
              <a:latin typeface="Cambria" panose="02040503050406030204" pitchFamily="18" charset="0"/>
              <a:ea typeface="Cambria" panose="02040503050406030204" pitchFamily="18" charset="0"/>
              <a:cs typeface="Times New Roman"/>
            </a:endParaRPr>
          </a:p>
          <a:p>
            <a:pPr marL="342900" marR="0" lvl="0" indent="-342900" algn="just">
              <a:spcBef>
                <a:spcPts val="0"/>
              </a:spcBef>
              <a:spcAft>
                <a:spcPts val="1000"/>
              </a:spcAft>
              <a:buFont typeface="Symbol"/>
              <a:buChar char=""/>
            </a:pPr>
            <a:r>
              <a:rPr lang="en-GB" sz="1600" dirty="0" smtClean="0">
                <a:solidFill>
                  <a:srgbClr val="000000"/>
                </a:solidFill>
                <a:effectLst/>
                <a:latin typeface="Cambria" panose="02040503050406030204" pitchFamily="18" charset="0"/>
                <a:ea typeface="Cambria" panose="02040503050406030204" pitchFamily="18" charset="0"/>
              </a:rPr>
              <a:t>Financial management</a:t>
            </a:r>
          </a:p>
          <a:p>
            <a:pPr marL="342900" marR="0" lvl="0" indent="-342900" algn="just">
              <a:spcBef>
                <a:spcPts val="0"/>
              </a:spcBef>
              <a:spcAft>
                <a:spcPts val="1000"/>
              </a:spcAft>
              <a:buFont typeface="Symbol"/>
              <a:buChar char=""/>
            </a:pPr>
            <a:r>
              <a:rPr lang="en-US" sz="1600" dirty="0" smtClean="0">
                <a:solidFill>
                  <a:srgbClr val="000000"/>
                </a:solidFill>
                <a:latin typeface="Cambria" panose="02040503050406030204" pitchFamily="18" charset="0"/>
                <a:ea typeface="Cambria" panose="02040503050406030204" pitchFamily="18" charset="0"/>
              </a:rPr>
              <a:t>Liaising with Council Officers on behalf of tenants and leaseholders</a:t>
            </a:r>
            <a:endParaRPr lang="en-GB" sz="1600" dirty="0">
              <a:latin typeface="Cambria" panose="02040503050406030204" pitchFamily="18" charset="0"/>
              <a:ea typeface="Cambria" panose="02040503050406030204" pitchFamily="18" charset="0"/>
            </a:endParaRPr>
          </a:p>
        </p:txBody>
      </p:sp>
      <p:sp>
        <p:nvSpPr>
          <p:cNvPr id="5" name="TextBox 4"/>
          <p:cNvSpPr txBox="1"/>
          <p:nvPr/>
        </p:nvSpPr>
        <p:spPr>
          <a:xfrm>
            <a:off x="4292600" y="2510777"/>
            <a:ext cx="4287982" cy="3795911"/>
          </a:xfrm>
          <a:prstGeom prst="rect">
            <a:avLst/>
          </a:prstGeom>
          <a:noFill/>
          <a:ln>
            <a:solidFill>
              <a:srgbClr val="C00000"/>
            </a:solidFill>
          </a:ln>
        </p:spPr>
        <p:txBody>
          <a:bodyPr wrap="square" rtlCol="0">
            <a:spAutoFit/>
          </a:bodyPr>
          <a:lstStyle/>
          <a:p>
            <a:r>
              <a:rPr lang="en-US" sz="1600" b="1" dirty="0" smtClean="0">
                <a:solidFill>
                  <a:srgbClr val="00B0F0"/>
                </a:solidFill>
                <a:latin typeface="Cambria" panose="02040503050406030204" pitchFamily="18" charset="0"/>
                <a:ea typeface="Cambria" panose="02040503050406030204" pitchFamily="18" charset="0"/>
              </a:rPr>
              <a:t>Key responsibilities of Camden Council</a:t>
            </a:r>
          </a:p>
          <a:p>
            <a:pPr marL="342900" marR="0" lvl="0" indent="-342900" algn="just">
              <a:spcBef>
                <a:spcPts val="0"/>
              </a:spcBef>
              <a:spcAft>
                <a:spcPts val="0"/>
              </a:spcAft>
              <a:buFont typeface="Symbol"/>
              <a:buChar char=""/>
            </a:pPr>
            <a:r>
              <a:rPr lang="en-GB" sz="1600" dirty="0" smtClean="0">
                <a:solidFill>
                  <a:srgbClr val="000000"/>
                </a:solidFill>
                <a:effectLst/>
                <a:latin typeface="Cambria" panose="02040503050406030204" pitchFamily="18" charset="0"/>
                <a:ea typeface="Cambria" panose="02040503050406030204" pitchFamily="18" charset="0"/>
                <a:cs typeface="Times New Roman"/>
              </a:rPr>
              <a:t>Maintenance of heating and hot water supply </a:t>
            </a:r>
            <a:endParaRPr lang="en-GB" sz="1600" dirty="0">
              <a:latin typeface="Cambria" panose="02040503050406030204" pitchFamily="18" charset="0"/>
              <a:ea typeface="Cambria" panose="02040503050406030204" pitchFamily="18" charset="0"/>
              <a:cs typeface="Times New Roman"/>
            </a:endParaRPr>
          </a:p>
          <a:p>
            <a:pPr marL="342900" marR="0" lvl="0" indent="-342900" algn="just">
              <a:spcBef>
                <a:spcPts val="0"/>
              </a:spcBef>
              <a:spcAft>
                <a:spcPts val="0"/>
              </a:spcAft>
              <a:buFont typeface="Symbol"/>
              <a:buChar char=""/>
            </a:pPr>
            <a:r>
              <a:rPr lang="en-GB" sz="1600" dirty="0" smtClean="0">
                <a:solidFill>
                  <a:srgbClr val="000000"/>
                </a:solidFill>
                <a:effectLst/>
                <a:latin typeface="Cambria" panose="02040503050406030204" pitchFamily="18" charset="0"/>
                <a:ea typeface="Cambria" panose="02040503050406030204" pitchFamily="18" charset="0"/>
                <a:cs typeface="Times New Roman"/>
              </a:rPr>
              <a:t>Pest control </a:t>
            </a:r>
            <a:endParaRPr lang="en-GB" sz="1600" dirty="0">
              <a:latin typeface="Cambria" panose="02040503050406030204" pitchFamily="18" charset="0"/>
              <a:ea typeface="Cambria" panose="02040503050406030204" pitchFamily="18" charset="0"/>
              <a:cs typeface="Times New Roman"/>
            </a:endParaRPr>
          </a:p>
          <a:p>
            <a:pPr marL="342900" marR="0" lvl="0" indent="-342900" algn="just">
              <a:spcBef>
                <a:spcPts val="0"/>
              </a:spcBef>
              <a:spcAft>
                <a:spcPts val="0"/>
              </a:spcAft>
              <a:buFont typeface="Symbol"/>
              <a:buChar char=""/>
            </a:pPr>
            <a:r>
              <a:rPr lang="en-GB" sz="1600" dirty="0" smtClean="0">
                <a:effectLst/>
                <a:latin typeface="Cambria" panose="02040503050406030204" pitchFamily="18" charset="0"/>
                <a:ea typeface="Cambria" panose="02040503050406030204" pitchFamily="18" charset="0"/>
                <a:cs typeface="Times New Roman"/>
              </a:rPr>
              <a:t>Lifts Maintenance</a:t>
            </a:r>
            <a:endParaRPr lang="en-GB" sz="1600" dirty="0">
              <a:latin typeface="Cambria" panose="02040503050406030204" pitchFamily="18" charset="0"/>
              <a:ea typeface="Cambria" panose="02040503050406030204" pitchFamily="18" charset="0"/>
              <a:cs typeface="Times New Roman"/>
            </a:endParaRPr>
          </a:p>
          <a:p>
            <a:pPr marL="342900" marR="0" lvl="0" indent="-342900" algn="just">
              <a:spcBef>
                <a:spcPts val="0"/>
              </a:spcBef>
              <a:spcAft>
                <a:spcPts val="0"/>
              </a:spcAft>
              <a:buFont typeface="Symbol"/>
              <a:buChar char=""/>
            </a:pPr>
            <a:r>
              <a:rPr lang="en-GB" sz="1600" dirty="0" smtClean="0">
                <a:solidFill>
                  <a:srgbClr val="000000"/>
                </a:solidFill>
                <a:effectLst/>
                <a:latin typeface="Cambria" panose="02040503050406030204" pitchFamily="18" charset="0"/>
                <a:ea typeface="Cambria" panose="02040503050406030204" pitchFamily="18" charset="0"/>
                <a:cs typeface="Times New Roman"/>
              </a:rPr>
              <a:t>Entryphone system</a:t>
            </a:r>
            <a:endParaRPr lang="en-GB" sz="1600" dirty="0">
              <a:latin typeface="Cambria" panose="02040503050406030204" pitchFamily="18" charset="0"/>
              <a:ea typeface="Cambria" panose="02040503050406030204" pitchFamily="18" charset="0"/>
              <a:cs typeface="Times New Roman"/>
            </a:endParaRPr>
          </a:p>
          <a:p>
            <a:pPr marL="342900" marR="0" lvl="0" indent="-342900" algn="just">
              <a:spcBef>
                <a:spcPts val="0"/>
              </a:spcBef>
              <a:spcAft>
                <a:spcPts val="0"/>
              </a:spcAft>
              <a:buFont typeface="Symbol"/>
              <a:buChar char=""/>
            </a:pPr>
            <a:r>
              <a:rPr lang="en-GB" sz="1600" dirty="0" smtClean="0">
                <a:solidFill>
                  <a:srgbClr val="000000"/>
                </a:solidFill>
                <a:effectLst/>
                <a:latin typeface="Cambria" panose="02040503050406030204" pitchFamily="18" charset="0"/>
                <a:ea typeface="Cambria" panose="02040503050406030204" pitchFamily="18" charset="0"/>
                <a:cs typeface="Times New Roman"/>
              </a:rPr>
              <a:t>Allocations</a:t>
            </a:r>
            <a:endParaRPr lang="en-GB" sz="1600" dirty="0">
              <a:latin typeface="Cambria" panose="02040503050406030204" pitchFamily="18" charset="0"/>
              <a:ea typeface="Cambria" panose="02040503050406030204" pitchFamily="18" charset="0"/>
              <a:cs typeface="Times New Roman"/>
            </a:endParaRPr>
          </a:p>
          <a:p>
            <a:pPr marL="342900" marR="0" lvl="0" indent="-342900" algn="just">
              <a:spcBef>
                <a:spcPts val="0"/>
              </a:spcBef>
              <a:spcAft>
                <a:spcPts val="0"/>
              </a:spcAft>
              <a:buFont typeface="Symbol"/>
              <a:buChar char=""/>
            </a:pPr>
            <a:r>
              <a:rPr lang="en-GB" sz="1600" dirty="0" smtClean="0">
                <a:solidFill>
                  <a:srgbClr val="000000"/>
                </a:solidFill>
                <a:effectLst/>
                <a:latin typeface="Cambria" panose="02040503050406030204" pitchFamily="18" charset="0"/>
                <a:ea typeface="Cambria" panose="02040503050406030204" pitchFamily="18" charset="0"/>
                <a:cs typeface="Times New Roman"/>
              </a:rPr>
              <a:t>Capital and major repairs works</a:t>
            </a:r>
            <a:endParaRPr lang="en-GB" sz="1600" dirty="0">
              <a:latin typeface="Cambria" panose="02040503050406030204" pitchFamily="18" charset="0"/>
              <a:ea typeface="Cambria" panose="02040503050406030204" pitchFamily="18" charset="0"/>
              <a:cs typeface="Times New Roman"/>
            </a:endParaRPr>
          </a:p>
          <a:p>
            <a:pPr marL="342900" marR="0" lvl="0" indent="-342900" algn="just">
              <a:spcBef>
                <a:spcPts val="0"/>
              </a:spcBef>
              <a:spcAft>
                <a:spcPts val="0"/>
              </a:spcAft>
              <a:buFont typeface="Symbol"/>
              <a:buChar char=""/>
            </a:pPr>
            <a:r>
              <a:rPr lang="en-GB" sz="1600" dirty="0" smtClean="0">
                <a:solidFill>
                  <a:srgbClr val="000000"/>
                </a:solidFill>
                <a:effectLst/>
                <a:latin typeface="Cambria" panose="02040503050406030204" pitchFamily="18" charset="0"/>
                <a:ea typeface="Cambria" panose="02040503050406030204" pitchFamily="18" charset="0"/>
                <a:cs typeface="Times New Roman"/>
              </a:rPr>
              <a:t>Aids and adaptations (i.e. due to disability)</a:t>
            </a:r>
            <a:endParaRPr lang="en-GB" sz="1600" dirty="0">
              <a:latin typeface="Cambria" panose="02040503050406030204" pitchFamily="18" charset="0"/>
              <a:ea typeface="Cambria" panose="02040503050406030204" pitchFamily="18" charset="0"/>
              <a:cs typeface="Times New Roman"/>
            </a:endParaRPr>
          </a:p>
          <a:p>
            <a:pPr marL="342900" marR="0" lvl="0" indent="-342900" algn="just">
              <a:spcBef>
                <a:spcPts val="0"/>
              </a:spcBef>
              <a:spcAft>
                <a:spcPts val="0"/>
              </a:spcAft>
              <a:buFont typeface="Symbol"/>
              <a:buChar char=""/>
            </a:pPr>
            <a:r>
              <a:rPr lang="en-GB" sz="1600" dirty="0" smtClean="0">
                <a:solidFill>
                  <a:srgbClr val="000000"/>
                </a:solidFill>
                <a:effectLst/>
                <a:latin typeface="Cambria" panose="02040503050406030204" pitchFamily="18" charset="0"/>
                <a:ea typeface="Cambria" panose="02040503050406030204" pitchFamily="18" charset="0"/>
                <a:cs typeface="Times New Roman"/>
              </a:rPr>
              <a:t>Refuse collection</a:t>
            </a:r>
            <a:endParaRPr lang="en-GB" sz="1600" dirty="0">
              <a:latin typeface="Cambria" panose="02040503050406030204" pitchFamily="18" charset="0"/>
              <a:ea typeface="Cambria" panose="02040503050406030204" pitchFamily="18" charset="0"/>
              <a:cs typeface="Times New Roman"/>
            </a:endParaRPr>
          </a:p>
          <a:p>
            <a:pPr marL="342900" marR="0" lvl="0" indent="-342900" algn="just">
              <a:spcBef>
                <a:spcPts val="0"/>
              </a:spcBef>
              <a:spcAft>
                <a:spcPts val="1000"/>
              </a:spcAft>
              <a:buFont typeface="Symbol"/>
              <a:buChar char=""/>
            </a:pPr>
            <a:r>
              <a:rPr lang="en-GB" sz="1600" dirty="0" smtClean="0">
                <a:solidFill>
                  <a:srgbClr val="000000"/>
                </a:solidFill>
                <a:effectLst/>
                <a:latin typeface="Cambria" panose="02040503050406030204" pitchFamily="18" charset="0"/>
                <a:ea typeface="Cambria" panose="02040503050406030204" pitchFamily="18" charset="0"/>
                <a:cs typeface="Times New Roman"/>
              </a:rPr>
              <a:t>Allocation of Management &amp; Maintenance Allowances </a:t>
            </a:r>
          </a:p>
          <a:p>
            <a:pPr marL="342900" marR="0" lvl="0" indent="-342900" algn="just">
              <a:spcBef>
                <a:spcPts val="0"/>
              </a:spcBef>
              <a:spcAft>
                <a:spcPts val="1000"/>
              </a:spcAft>
              <a:buFont typeface="Symbol"/>
              <a:buChar char=""/>
            </a:pPr>
            <a:r>
              <a:rPr lang="en-US" sz="1600" dirty="0" smtClean="0">
                <a:solidFill>
                  <a:srgbClr val="000000"/>
                </a:solidFill>
                <a:latin typeface="Cambria" panose="02040503050406030204" pitchFamily="18" charset="0"/>
                <a:ea typeface="Cambria" panose="02040503050406030204" pitchFamily="18" charset="0"/>
                <a:cs typeface="Times New Roman"/>
              </a:rPr>
              <a:t>Rent Collection</a:t>
            </a:r>
            <a:endParaRPr lang="en-GB" sz="1600" dirty="0" smtClean="0">
              <a:latin typeface="Cambria" panose="02040503050406030204" pitchFamily="18" charset="0"/>
              <a:ea typeface="Cambria" panose="02040503050406030204" pitchFamily="18" charset="0"/>
              <a:cs typeface="Times New Roman"/>
            </a:endParaRPr>
          </a:p>
          <a:p>
            <a:pPr marL="342900" marR="0" lvl="0" indent="-342900" algn="just">
              <a:spcBef>
                <a:spcPts val="0"/>
              </a:spcBef>
              <a:buFont typeface="Symbol"/>
              <a:buChar char=""/>
            </a:pPr>
            <a:r>
              <a:rPr lang="en-GB" sz="1600" dirty="0" smtClean="0">
                <a:solidFill>
                  <a:srgbClr val="000000"/>
                </a:solidFill>
                <a:effectLst/>
                <a:latin typeface="Cambria" panose="02040503050406030204" pitchFamily="18" charset="0"/>
                <a:ea typeface="Cambria" panose="02040503050406030204" pitchFamily="18" charset="0"/>
              </a:rPr>
              <a:t>Regulatory compliance</a:t>
            </a:r>
            <a:endParaRPr lang="en-GB"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71792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US" b="1" dirty="0" smtClean="0">
                <a:solidFill>
                  <a:srgbClr val="00B0F0"/>
                </a:solidFill>
              </a:rPr>
              <a:t>Who works for the Co-op ?</a:t>
            </a:r>
            <a:endParaRPr lang="en-GB" b="1" dirty="0">
              <a:solidFill>
                <a:srgbClr val="00B0F0"/>
              </a:solidFill>
            </a:endParaRPr>
          </a:p>
        </p:txBody>
      </p:sp>
      <p:sp>
        <p:nvSpPr>
          <p:cNvPr id="5" name="Content Placeholder 4"/>
          <p:cNvSpPr>
            <a:spLocks noGrp="1"/>
          </p:cNvSpPr>
          <p:nvPr>
            <p:ph idx="1"/>
          </p:nvPr>
        </p:nvSpPr>
        <p:spPr/>
        <p:txBody>
          <a:bodyPr>
            <a:normAutofit/>
          </a:bodyPr>
          <a:lstStyle/>
          <a:p>
            <a:pPr marL="0" indent="0">
              <a:buNone/>
            </a:pPr>
            <a:r>
              <a:rPr lang="en-GB" sz="1800" b="1" dirty="0"/>
              <a:t>Governance</a:t>
            </a:r>
            <a:endParaRPr lang="en-GB" sz="1800" dirty="0"/>
          </a:p>
          <a:p>
            <a:pPr marL="0" indent="0">
              <a:buNone/>
            </a:pPr>
            <a:r>
              <a:rPr lang="en-GB" sz="1800" dirty="0"/>
              <a:t> </a:t>
            </a:r>
            <a:r>
              <a:rPr lang="en-GB" sz="1800" dirty="0" smtClean="0"/>
              <a:t>We </a:t>
            </a:r>
            <a:r>
              <a:rPr lang="en-GB" sz="1800" dirty="0"/>
              <a:t>have an active </a:t>
            </a:r>
            <a:r>
              <a:rPr lang="en-GB" sz="1800" dirty="0" smtClean="0"/>
              <a:t>voluntary committee</a:t>
            </a:r>
            <a:r>
              <a:rPr lang="en-GB" sz="1800" dirty="0"/>
              <a:t>, who are elected each year at our Annual General </a:t>
            </a:r>
            <a:r>
              <a:rPr lang="en-GB" sz="1800" dirty="0" smtClean="0"/>
              <a:t>Meeting </a:t>
            </a:r>
            <a:r>
              <a:rPr lang="en-GB" sz="1800" dirty="0"/>
              <a:t>(AGM). Our Committee includes tenants and residents in each block including </a:t>
            </a:r>
            <a:r>
              <a:rPr lang="en-GB" sz="1800" dirty="0" smtClean="0"/>
              <a:t>three </a:t>
            </a:r>
            <a:r>
              <a:rPr lang="en-GB" sz="1800" dirty="0"/>
              <a:t>tenants from Mary </a:t>
            </a:r>
            <a:r>
              <a:rPr lang="en-GB" sz="1800" dirty="0" smtClean="0"/>
              <a:t>Green. </a:t>
            </a:r>
            <a:r>
              <a:rPr lang="en-GB" sz="1800" dirty="0"/>
              <a:t>We also have several sub-committees, responsible for and accountable to the Management Committee for certain aspects of the Co-op’s work. </a:t>
            </a:r>
          </a:p>
          <a:p>
            <a:pPr marL="0" indent="0">
              <a:buNone/>
            </a:pPr>
            <a:r>
              <a:rPr lang="en-GB" sz="1800" dirty="0"/>
              <a:t> </a:t>
            </a:r>
            <a:r>
              <a:rPr lang="en-GB" sz="1800" dirty="0" smtClean="0"/>
              <a:t>Our </a:t>
            </a:r>
            <a:r>
              <a:rPr lang="en-GB" sz="1800" dirty="0"/>
              <a:t>Committee and sub-committee </a:t>
            </a:r>
            <a:r>
              <a:rPr lang="en-GB" sz="1800" dirty="0" smtClean="0"/>
              <a:t>structure </a:t>
            </a:r>
            <a:r>
              <a:rPr lang="en-GB" sz="1800" dirty="0"/>
              <a:t>is as follows</a:t>
            </a:r>
            <a:r>
              <a:rPr lang="en-GB" sz="1800" dirty="0" smtClean="0"/>
              <a:t>:</a:t>
            </a:r>
          </a:p>
          <a:p>
            <a:pPr marL="0" indent="0" algn="ctr">
              <a:buNone/>
            </a:pPr>
            <a:endParaRPr lang="en-GB" sz="1800" dirty="0"/>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3177" y="3581400"/>
            <a:ext cx="6107113" cy="311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0293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US" b="1" dirty="0" smtClean="0">
                <a:solidFill>
                  <a:srgbClr val="00B0F0"/>
                </a:solidFill>
              </a:rPr>
              <a:t>Who works for the Co-op ?</a:t>
            </a:r>
            <a:endParaRPr lang="en-GB" dirty="0"/>
          </a:p>
        </p:txBody>
      </p:sp>
      <p:sp>
        <p:nvSpPr>
          <p:cNvPr id="4" name="Content Placeholder 3"/>
          <p:cNvSpPr>
            <a:spLocks noGrp="1"/>
          </p:cNvSpPr>
          <p:nvPr>
            <p:ph idx="1"/>
          </p:nvPr>
        </p:nvSpPr>
        <p:spPr/>
        <p:txBody>
          <a:bodyPr/>
          <a:lstStyle/>
          <a:p>
            <a:pPr marL="0" indent="0">
              <a:buNone/>
            </a:pPr>
            <a:r>
              <a:rPr lang="en-GB" sz="1600" b="1" dirty="0">
                <a:latin typeface="Cambria" panose="02040503050406030204" pitchFamily="18" charset="0"/>
                <a:ea typeface="Cambria" panose="02040503050406030204" pitchFamily="18" charset="0"/>
              </a:rPr>
              <a:t>Staffing</a:t>
            </a:r>
            <a:endParaRPr lang="en-GB" sz="1600" dirty="0">
              <a:latin typeface="Cambria" panose="02040503050406030204" pitchFamily="18" charset="0"/>
              <a:ea typeface="Cambria" panose="02040503050406030204" pitchFamily="18" charset="0"/>
            </a:endParaRPr>
          </a:p>
          <a:p>
            <a:pPr marL="0" indent="0">
              <a:buNone/>
            </a:pPr>
            <a:r>
              <a:rPr lang="en-GB" sz="1800" dirty="0">
                <a:ea typeface="Cambria" panose="02040503050406030204" pitchFamily="18" charset="0"/>
              </a:rPr>
              <a:t>The Co-op employs an Estate Manager who takes day to day responsibility for managing the estate and the services provided by the Co-op. The manager is also responsible for overseeing the work of   staff.   </a:t>
            </a:r>
            <a:endParaRPr lang="en-GB" sz="1800" dirty="0" smtClean="0">
              <a:ea typeface="Cambria" panose="02040503050406030204" pitchFamily="18" charset="0"/>
            </a:endParaRPr>
          </a:p>
          <a:p>
            <a:pPr marL="0" indent="0">
              <a:buNone/>
            </a:pPr>
            <a:r>
              <a:rPr lang="en-GB" sz="1800" dirty="0" smtClean="0">
                <a:ea typeface="Cambria" panose="02040503050406030204" pitchFamily="18" charset="0"/>
              </a:rPr>
              <a:t>The </a:t>
            </a:r>
            <a:r>
              <a:rPr lang="en-GB" sz="1800" dirty="0">
                <a:ea typeface="Cambria" panose="02040503050406030204" pitchFamily="18" charset="0"/>
              </a:rPr>
              <a:t>staffing structure of the Co-op is as follows</a:t>
            </a:r>
            <a:r>
              <a:rPr lang="en-GB" sz="1800" dirty="0" smtClean="0">
                <a:ea typeface="Cambria" panose="02040503050406030204" pitchFamily="18" charset="0"/>
              </a:rPr>
              <a:t>:</a:t>
            </a:r>
          </a:p>
          <a:p>
            <a:pPr marL="0" indent="0">
              <a:buNone/>
            </a:pPr>
            <a:endParaRPr lang="en-US" sz="1600" dirty="0">
              <a:latin typeface="Cambria" panose="02040503050406030204" pitchFamily="18" charset="0"/>
              <a:ea typeface="Cambria" panose="02040503050406030204" pitchFamily="18" charset="0"/>
            </a:endParaRPr>
          </a:p>
          <a:p>
            <a:pPr marL="0" indent="0">
              <a:buNone/>
            </a:pPr>
            <a:endParaRPr lang="en-GB" sz="1600" dirty="0">
              <a:latin typeface="Cambria" panose="02040503050406030204" pitchFamily="18" charset="0"/>
              <a:ea typeface="Cambria" panose="02040503050406030204" pitchFamily="18" charset="0"/>
            </a:endParaRPr>
          </a:p>
          <a:p>
            <a:pPr marL="0" indent="0" algn="ctr">
              <a:buNone/>
            </a:pPr>
            <a:endParaRPr lang="en-GB"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288" y="3124200"/>
            <a:ext cx="5811837"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715000" y="4267200"/>
            <a:ext cx="1066800" cy="461665"/>
          </a:xfrm>
          <a:prstGeom prst="rect">
            <a:avLst/>
          </a:prstGeom>
          <a:noFill/>
          <a:ln w="3175">
            <a:solidFill>
              <a:schemeClr val="tx1"/>
            </a:solidFill>
          </a:ln>
        </p:spPr>
        <p:txBody>
          <a:bodyPr wrap="square" rtlCol="0">
            <a:spAutoFit/>
          </a:bodyPr>
          <a:lstStyle/>
          <a:p>
            <a:r>
              <a:rPr lang="en-US" sz="1200" dirty="0" smtClean="0">
                <a:solidFill>
                  <a:schemeClr val="tx2"/>
                </a:solidFill>
              </a:rPr>
              <a:t>Handyman</a:t>
            </a:r>
          </a:p>
          <a:p>
            <a:r>
              <a:rPr lang="en-US" sz="1200" dirty="0" smtClean="0">
                <a:solidFill>
                  <a:schemeClr val="tx2"/>
                </a:solidFill>
              </a:rPr>
              <a:t>part-time</a:t>
            </a:r>
            <a:endParaRPr lang="en-GB" sz="1200" dirty="0">
              <a:solidFill>
                <a:schemeClr val="tx2"/>
              </a:solidFill>
            </a:endParaRPr>
          </a:p>
        </p:txBody>
      </p:sp>
      <p:cxnSp>
        <p:nvCxnSpPr>
          <p:cNvPr id="8" name="Straight Connector 7"/>
          <p:cNvCxnSpPr/>
          <p:nvPr/>
        </p:nvCxnSpPr>
        <p:spPr>
          <a:xfrm>
            <a:off x="4191000" y="3733800"/>
            <a:ext cx="0" cy="314325"/>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230745" y="5105400"/>
            <a:ext cx="6781800" cy="1200329"/>
          </a:xfrm>
          <a:prstGeom prst="rect">
            <a:avLst/>
          </a:prstGeom>
          <a:noFill/>
        </p:spPr>
        <p:txBody>
          <a:bodyPr wrap="square" rtlCol="0">
            <a:spAutoFit/>
          </a:bodyPr>
          <a:lstStyle/>
          <a:p>
            <a:r>
              <a:rPr lang="en-GB" dirty="0" smtClean="0">
                <a:ea typeface="Cambria" panose="02040503050406030204" pitchFamily="18" charset="0"/>
              </a:rPr>
              <a:t>We also employ the services of part-time Bookkeeper, a Chartered Accountant and Auditors to ensure good governance, transparency and accountability. We also have access to professional legal advice and the Council Tenant Empowerment Officer.</a:t>
            </a:r>
            <a:endParaRPr lang="en-GB" dirty="0">
              <a:ea typeface="Cambria" panose="02040503050406030204" pitchFamily="18" charset="0"/>
            </a:endParaRPr>
          </a:p>
        </p:txBody>
      </p:sp>
    </p:spTree>
    <p:extLst>
      <p:ext uri="{BB962C8B-B14F-4D97-AF65-F5344CB8AC3E}">
        <p14:creationId xmlns:p14="http://schemas.microsoft.com/office/powerpoint/2010/main" val="3668306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US" b="1" dirty="0" smtClean="0">
                <a:solidFill>
                  <a:srgbClr val="00B0F0"/>
                </a:solidFill>
              </a:rPr>
              <a:t>How have we performed ?</a:t>
            </a:r>
            <a:endParaRPr lang="en-GB" b="1" dirty="0">
              <a:solidFill>
                <a:srgbClr val="00B0F0"/>
              </a:solidFill>
            </a:endParaRPr>
          </a:p>
        </p:txBody>
      </p:sp>
      <p:sp>
        <p:nvSpPr>
          <p:cNvPr id="3" name="Content Placeholder 2"/>
          <p:cNvSpPr>
            <a:spLocks noGrp="1"/>
          </p:cNvSpPr>
          <p:nvPr>
            <p:ph idx="1"/>
          </p:nvPr>
        </p:nvSpPr>
        <p:spPr>
          <a:xfrm>
            <a:off x="457200" y="1447800"/>
            <a:ext cx="5486400" cy="4953000"/>
          </a:xfrm>
        </p:spPr>
        <p:txBody>
          <a:bodyPr>
            <a:noAutofit/>
          </a:bodyPr>
          <a:lstStyle/>
          <a:p>
            <a:r>
              <a:rPr lang="en-GB" sz="1600" dirty="0">
                <a:ea typeface="Cambria" panose="02040503050406030204" pitchFamily="18" charset="0"/>
              </a:rPr>
              <a:t>We continue to meet all of the requirements in the bi-annual, annual and 5 year reviews with the Council. </a:t>
            </a:r>
            <a:endParaRPr lang="en-GB" sz="1600" dirty="0" smtClean="0">
              <a:ea typeface="Cambria" panose="02040503050406030204" pitchFamily="18" charset="0"/>
            </a:endParaRPr>
          </a:p>
          <a:p>
            <a:r>
              <a:rPr lang="en-GB" sz="1600" dirty="0" smtClean="0">
                <a:ea typeface="Cambria" panose="02040503050406030204" pitchFamily="18" charset="0"/>
              </a:rPr>
              <a:t>We </a:t>
            </a:r>
            <a:r>
              <a:rPr lang="en-GB" sz="1600" dirty="0">
                <a:ea typeface="Cambria" panose="02040503050406030204" pitchFamily="18" charset="0"/>
              </a:rPr>
              <a:t>receive on-going high levels of satisfaction from </a:t>
            </a:r>
            <a:r>
              <a:rPr lang="en-GB" sz="1600" dirty="0" smtClean="0">
                <a:ea typeface="Cambria" panose="02040503050406030204" pitchFamily="18" charset="0"/>
              </a:rPr>
              <a:t>our </a:t>
            </a:r>
            <a:r>
              <a:rPr lang="en-GB" sz="1600" dirty="0">
                <a:ea typeface="Cambria" panose="02040503050406030204" pitchFamily="18" charset="0"/>
              </a:rPr>
              <a:t>residents. </a:t>
            </a:r>
            <a:endParaRPr lang="en-GB" sz="1600" dirty="0" smtClean="0">
              <a:ea typeface="Cambria" panose="02040503050406030204" pitchFamily="18" charset="0"/>
            </a:endParaRPr>
          </a:p>
          <a:p>
            <a:r>
              <a:rPr lang="en-GB" sz="1600" dirty="0" smtClean="0">
                <a:ea typeface="Cambria" panose="02040503050406030204" pitchFamily="18" charset="0"/>
              </a:rPr>
              <a:t>In </a:t>
            </a:r>
            <a:r>
              <a:rPr lang="en-GB" sz="1600" dirty="0">
                <a:ea typeface="Cambria" panose="02040503050406030204" pitchFamily="18" charset="0"/>
              </a:rPr>
              <a:t>our last resident satisfaction survey conducted in July </a:t>
            </a:r>
            <a:r>
              <a:rPr lang="en-GB" sz="1600" dirty="0" smtClean="0">
                <a:ea typeface="Cambria" panose="02040503050406030204" pitchFamily="18" charset="0"/>
              </a:rPr>
              <a:t>2018, 93% </a:t>
            </a:r>
            <a:r>
              <a:rPr lang="en-GB" sz="1600" dirty="0">
                <a:ea typeface="Cambria" panose="02040503050406030204" pitchFamily="18" charset="0"/>
              </a:rPr>
              <a:t>of respondents said they were satisfied with the overall service received from the Co-operative. </a:t>
            </a:r>
            <a:endParaRPr lang="en-GB" sz="1600" dirty="0" smtClean="0">
              <a:ea typeface="Cambria" panose="02040503050406030204" pitchFamily="18" charset="0"/>
            </a:endParaRPr>
          </a:p>
          <a:p>
            <a:r>
              <a:rPr lang="en-GB" sz="1600" dirty="0" smtClean="0">
                <a:ea typeface="Cambria" panose="02040503050406030204" pitchFamily="18" charset="0"/>
              </a:rPr>
              <a:t>ARHC </a:t>
            </a:r>
            <a:r>
              <a:rPr lang="en-GB" sz="1600" dirty="0">
                <a:ea typeface="Cambria" panose="02040503050406030204" pitchFamily="18" charset="0"/>
              </a:rPr>
              <a:t>were awarded the National Federation of Tenant Management Organisations (NFTMO) Good Governance KITEMARK in June 2017 following rigorous assessment of all operational areas. We are the only TMO in Camden and among the best in the country to achieve this prestigious award.</a:t>
            </a:r>
          </a:p>
          <a:p>
            <a:pPr lvl="0"/>
            <a:r>
              <a:rPr lang="en-GB" sz="1600" dirty="0">
                <a:ea typeface="Cambria" panose="02040503050406030204" pitchFamily="18" charset="0"/>
              </a:rPr>
              <a:t>Exceed local expectations in the delivery of housing management services.  </a:t>
            </a:r>
          </a:p>
          <a:p>
            <a:pPr lvl="0"/>
            <a:r>
              <a:rPr lang="en-GB" sz="1600" dirty="0">
                <a:ea typeface="Cambria" panose="02040503050406030204" pitchFamily="18" charset="0"/>
              </a:rPr>
              <a:t>Continue to work with the Council to improve residents’ homes and the estate and adopt innovative approaches to secure funding to modernise tenants homes. </a:t>
            </a:r>
            <a:endParaRPr lang="en-GB" sz="1600" dirty="0" smtClean="0">
              <a:ea typeface="Cambria" panose="02040503050406030204" pitchFamily="18" charset="0"/>
            </a:endParaRPr>
          </a:p>
          <a:p>
            <a:endParaRPr lang="en-GB" sz="1800" dirty="0">
              <a:latin typeface="Cambria" panose="02040503050406030204" pitchFamily="18" charset="0"/>
              <a:ea typeface="Cambria" panose="02040503050406030204" pitchFamily="18" charset="0"/>
            </a:endParaRPr>
          </a:p>
        </p:txBody>
      </p:sp>
      <p:pic>
        <p:nvPicPr>
          <p:cNvPr id="5122" name="Picture 2" descr="4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524000"/>
            <a:ext cx="2643187" cy="25145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659287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US" b="1" dirty="0" smtClean="0">
                <a:solidFill>
                  <a:srgbClr val="00B0F0"/>
                </a:solidFill>
              </a:rPr>
              <a:t>How have we performed ?</a:t>
            </a:r>
            <a:endParaRPr lang="en-GB" dirty="0"/>
          </a:p>
        </p:txBody>
      </p:sp>
      <p:sp>
        <p:nvSpPr>
          <p:cNvPr id="3" name="Content Placeholder 2"/>
          <p:cNvSpPr>
            <a:spLocks noGrp="1"/>
          </p:cNvSpPr>
          <p:nvPr>
            <p:ph idx="1"/>
          </p:nvPr>
        </p:nvSpPr>
        <p:spPr>
          <a:xfrm>
            <a:off x="457200" y="1447800"/>
            <a:ext cx="8229600" cy="4525963"/>
          </a:xfrm>
        </p:spPr>
        <p:txBody>
          <a:bodyPr>
            <a:normAutofit/>
          </a:bodyPr>
          <a:lstStyle/>
          <a:p>
            <a:pPr marL="0" indent="0">
              <a:buNone/>
            </a:pPr>
            <a:r>
              <a:rPr lang="en-US" sz="1200" b="1" dirty="0" smtClean="0"/>
              <a:t>Residents’ satisfaction Survey </a:t>
            </a:r>
            <a:r>
              <a:rPr lang="en-US" sz="1200" b="1" dirty="0"/>
              <a:t>Results Compared</a:t>
            </a:r>
            <a:endParaRPr lang="en-US" sz="1200" dirty="0"/>
          </a:p>
          <a:p>
            <a:pPr marL="0" indent="0">
              <a:buNone/>
            </a:pPr>
            <a:r>
              <a:rPr lang="en-US" sz="1200" dirty="0"/>
              <a:t> </a:t>
            </a:r>
            <a:endParaRPr lang="en-US" sz="1200" dirty="0" smtClean="0"/>
          </a:p>
          <a:p>
            <a:pPr marL="0" indent="0">
              <a:buNone/>
            </a:pPr>
            <a:endParaRPr lang="en-US" sz="1200" dirty="0"/>
          </a:p>
        </p:txBody>
      </p:sp>
      <p:graphicFrame>
        <p:nvGraphicFramePr>
          <p:cNvPr id="6" name="Table 5"/>
          <p:cNvGraphicFramePr>
            <a:graphicFrameLocks noGrp="1"/>
          </p:cNvGraphicFramePr>
          <p:nvPr>
            <p:extLst>
              <p:ext uri="{D42A27DB-BD31-4B8C-83A1-F6EECF244321}">
                <p14:modId xmlns:p14="http://schemas.microsoft.com/office/powerpoint/2010/main" val="1116820966"/>
              </p:ext>
            </p:extLst>
          </p:nvPr>
        </p:nvGraphicFramePr>
        <p:xfrm>
          <a:off x="457200" y="1764719"/>
          <a:ext cx="4159460" cy="4665088"/>
        </p:xfrm>
        <a:graphic>
          <a:graphicData uri="http://schemas.openxmlformats.org/drawingml/2006/table">
            <a:tbl>
              <a:tblPr/>
              <a:tblGrid>
                <a:gridCol w="1984004"/>
                <a:gridCol w="782988"/>
                <a:gridCol w="740903"/>
                <a:gridCol w="651565"/>
              </a:tblGrid>
              <a:tr h="413509">
                <a:tc>
                  <a:txBody>
                    <a:bodyPr/>
                    <a:lstStyle/>
                    <a:p>
                      <a:pPr marR="0" indent="0" algn="l" rtl="0">
                        <a:lnSpc>
                          <a:spcPct val="119000"/>
                        </a:lnSpc>
                        <a:spcBef>
                          <a:spcPts val="0"/>
                        </a:spcBef>
                        <a:spcAft>
                          <a:spcPts val="0"/>
                        </a:spcAft>
                      </a:pPr>
                      <a:r>
                        <a:rPr lang="en-US" sz="1100" kern="1400" dirty="0">
                          <a:solidFill>
                            <a:srgbClr val="000000"/>
                          </a:solidFill>
                          <a:effectLst/>
                          <a:latin typeface="Calibri"/>
                        </a:rPr>
                        <a:t> </a:t>
                      </a:r>
                      <a:endParaRPr lang="en-US" sz="1000" kern="1400" dirty="0">
                        <a:solidFill>
                          <a:srgbClr val="000000"/>
                        </a:solidFill>
                        <a:effectLst/>
                        <a:latin typeface="Calibri"/>
                      </a:endParaRP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1000" kern="1400">
                          <a:solidFill>
                            <a:srgbClr val="000000"/>
                          </a:solidFill>
                          <a:effectLst/>
                          <a:latin typeface="Calibri"/>
                        </a:rPr>
                        <a:t>Very Good/Good</a:t>
                      </a: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1000" kern="1400">
                          <a:solidFill>
                            <a:srgbClr val="000000"/>
                          </a:solidFill>
                          <a:effectLst/>
                          <a:latin typeface="Calibri"/>
                        </a:rPr>
                        <a:t>Very Good/Good</a:t>
                      </a: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1100" kern="1400">
                          <a:solidFill>
                            <a:srgbClr val="000000"/>
                          </a:solidFill>
                          <a:effectLst/>
                          <a:latin typeface="Calibri"/>
                        </a:rPr>
                        <a:t>Up/down</a:t>
                      </a:r>
                      <a:endParaRPr lang="en-US" sz="1000" kern="1400">
                        <a:solidFill>
                          <a:srgbClr val="000000"/>
                        </a:solidFill>
                        <a:effectLst/>
                        <a:latin typeface="Calibri"/>
                      </a:endParaRP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755">
                <a:tc>
                  <a:txBody>
                    <a:bodyPr/>
                    <a:lstStyle/>
                    <a:p>
                      <a:pPr marR="0" indent="0" algn="l" rtl="0">
                        <a:lnSpc>
                          <a:spcPct val="119000"/>
                        </a:lnSpc>
                        <a:spcBef>
                          <a:spcPts val="0"/>
                        </a:spcBef>
                        <a:spcAft>
                          <a:spcPts val="0"/>
                        </a:spcAft>
                      </a:pPr>
                      <a:r>
                        <a:rPr lang="en-US" sz="1100" kern="1400">
                          <a:solidFill>
                            <a:srgbClr val="000000"/>
                          </a:solidFill>
                          <a:effectLst/>
                          <a:latin typeface="Calibri"/>
                        </a:rPr>
                        <a:t> </a:t>
                      </a:r>
                      <a:endParaRPr lang="en-US" sz="1000" kern="1400">
                        <a:solidFill>
                          <a:srgbClr val="000000"/>
                        </a:solidFill>
                        <a:effectLst/>
                        <a:latin typeface="Calibri"/>
                      </a:endParaRP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1100" b="1" kern="1400">
                          <a:solidFill>
                            <a:srgbClr val="000000"/>
                          </a:solidFill>
                          <a:effectLst/>
                          <a:latin typeface="Calibri"/>
                        </a:rPr>
                        <a:t>July 2018</a:t>
                      </a:r>
                      <a:endParaRPr lang="en-US" sz="1000" kern="1400">
                        <a:solidFill>
                          <a:srgbClr val="000000"/>
                        </a:solidFill>
                        <a:effectLst/>
                        <a:latin typeface="Calibri"/>
                      </a:endParaRP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1100" b="1" kern="1400">
                          <a:solidFill>
                            <a:srgbClr val="000000"/>
                          </a:solidFill>
                          <a:effectLst/>
                          <a:latin typeface="Calibri"/>
                        </a:rPr>
                        <a:t>July 2017</a:t>
                      </a:r>
                      <a:endParaRPr lang="en-US" sz="1000" kern="1400">
                        <a:solidFill>
                          <a:srgbClr val="000000"/>
                        </a:solidFill>
                        <a:effectLst/>
                        <a:latin typeface="Calibri"/>
                      </a:endParaRP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1000" kern="1400">
                          <a:solidFill>
                            <a:srgbClr val="000000"/>
                          </a:solidFill>
                          <a:effectLst/>
                          <a:latin typeface="Calibri"/>
                        </a:rPr>
                        <a:t> </a:t>
                      </a: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611">
                <a:tc>
                  <a:txBody>
                    <a:bodyPr/>
                    <a:lstStyle/>
                    <a:p>
                      <a:pPr marR="0" indent="0" algn="l" rtl="0">
                        <a:lnSpc>
                          <a:spcPct val="119000"/>
                        </a:lnSpc>
                        <a:spcBef>
                          <a:spcPts val="0"/>
                        </a:spcBef>
                        <a:spcAft>
                          <a:spcPts val="0"/>
                        </a:spcAft>
                      </a:pPr>
                      <a:r>
                        <a:rPr lang="en-GB" sz="1000" kern="1400">
                          <a:solidFill>
                            <a:srgbClr val="000000"/>
                          </a:solidFill>
                          <a:effectLst/>
                          <a:latin typeface="Arial"/>
                        </a:rPr>
                        <a:t>Percentage of completed survey returned</a:t>
                      </a:r>
                      <a:endParaRPr lang="en-GB" sz="1000" kern="1400">
                        <a:solidFill>
                          <a:srgbClr val="000000"/>
                        </a:solidFill>
                        <a:effectLst/>
                        <a:latin typeface="Calibri"/>
                      </a:endParaRP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1100" b="1" kern="1400">
                          <a:solidFill>
                            <a:srgbClr val="000000"/>
                          </a:solidFill>
                          <a:effectLst/>
                          <a:latin typeface="Calibri"/>
                        </a:rPr>
                        <a:t>44%</a:t>
                      </a:r>
                      <a:endParaRPr lang="en-US" sz="1000" kern="1400">
                        <a:solidFill>
                          <a:srgbClr val="000000"/>
                        </a:solidFill>
                        <a:effectLst/>
                        <a:latin typeface="Calibri"/>
                      </a:endParaRP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1100" b="1" kern="1400">
                          <a:solidFill>
                            <a:srgbClr val="000000"/>
                          </a:solidFill>
                          <a:effectLst/>
                          <a:latin typeface="Calibri"/>
                        </a:rPr>
                        <a:t>33%</a:t>
                      </a:r>
                      <a:endParaRPr lang="en-US" sz="1000" kern="1400">
                        <a:solidFill>
                          <a:srgbClr val="000000"/>
                        </a:solidFill>
                        <a:effectLst/>
                        <a:latin typeface="Calibri"/>
                      </a:endParaRP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1100" b="1" kern="1400">
                          <a:solidFill>
                            <a:srgbClr val="00B050"/>
                          </a:solidFill>
                          <a:effectLst/>
                          <a:latin typeface="Calibri"/>
                        </a:rPr>
                        <a:t>up</a:t>
                      </a:r>
                      <a:endParaRPr lang="en-US" sz="1000" kern="1400">
                        <a:solidFill>
                          <a:srgbClr val="000000"/>
                        </a:solidFill>
                        <a:effectLst/>
                        <a:latin typeface="Calibri"/>
                      </a:endParaRP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755">
                <a:tc>
                  <a:txBody>
                    <a:bodyPr/>
                    <a:lstStyle/>
                    <a:p>
                      <a:pPr marR="0" indent="0" algn="l" rtl="0">
                        <a:lnSpc>
                          <a:spcPct val="119000"/>
                        </a:lnSpc>
                        <a:spcBef>
                          <a:spcPts val="0"/>
                        </a:spcBef>
                        <a:spcAft>
                          <a:spcPts val="0"/>
                        </a:spcAft>
                      </a:pPr>
                      <a:r>
                        <a:rPr lang="en-US" sz="1000" kern="1400">
                          <a:solidFill>
                            <a:srgbClr val="000000"/>
                          </a:solidFill>
                          <a:effectLst/>
                          <a:latin typeface="Arial"/>
                        </a:rPr>
                        <a:t>Overall Service from Co-op</a:t>
                      </a:r>
                      <a:endParaRPr lang="en-US" sz="1000" kern="1400">
                        <a:solidFill>
                          <a:srgbClr val="000000"/>
                        </a:solidFill>
                        <a:effectLst/>
                        <a:latin typeface="Calibri"/>
                      </a:endParaRP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1100" kern="1400">
                          <a:solidFill>
                            <a:srgbClr val="000000"/>
                          </a:solidFill>
                          <a:effectLst/>
                          <a:latin typeface="Calibri"/>
                        </a:rPr>
                        <a:t>93%</a:t>
                      </a:r>
                      <a:endParaRPr lang="en-US" sz="1000" kern="1400">
                        <a:solidFill>
                          <a:srgbClr val="000000"/>
                        </a:solidFill>
                        <a:effectLst/>
                        <a:latin typeface="Calibri"/>
                      </a:endParaRP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1100" kern="1400">
                          <a:solidFill>
                            <a:srgbClr val="000000"/>
                          </a:solidFill>
                          <a:effectLst/>
                          <a:latin typeface="Calibri"/>
                        </a:rPr>
                        <a:t>94%</a:t>
                      </a:r>
                      <a:endParaRPr lang="en-US" sz="1000" kern="1400">
                        <a:solidFill>
                          <a:srgbClr val="000000"/>
                        </a:solidFill>
                        <a:effectLst/>
                        <a:latin typeface="Calibri"/>
                      </a:endParaRP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1100" b="1" kern="1400">
                          <a:solidFill>
                            <a:srgbClr val="FF0000"/>
                          </a:solidFill>
                          <a:effectLst/>
                          <a:latin typeface="Calibri"/>
                        </a:rPr>
                        <a:t>down</a:t>
                      </a:r>
                      <a:endParaRPr lang="en-US" sz="1000" kern="1400">
                        <a:solidFill>
                          <a:srgbClr val="000000"/>
                        </a:solidFill>
                        <a:effectLst/>
                        <a:latin typeface="Calibri"/>
                      </a:endParaRP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755">
                <a:tc>
                  <a:txBody>
                    <a:bodyPr/>
                    <a:lstStyle/>
                    <a:p>
                      <a:pPr marR="0" indent="0" algn="l" rtl="0">
                        <a:lnSpc>
                          <a:spcPct val="119000"/>
                        </a:lnSpc>
                        <a:spcBef>
                          <a:spcPts val="0"/>
                        </a:spcBef>
                        <a:spcAft>
                          <a:spcPts val="0"/>
                        </a:spcAft>
                      </a:pPr>
                      <a:r>
                        <a:rPr lang="en-GB" sz="1000" kern="1400">
                          <a:solidFill>
                            <a:srgbClr val="000000"/>
                          </a:solidFill>
                          <a:effectLst/>
                          <a:latin typeface="Arial"/>
                        </a:rPr>
                        <a:t>Value for money for services</a:t>
                      </a:r>
                      <a:endParaRPr lang="en-GB" sz="1000" kern="1400">
                        <a:solidFill>
                          <a:srgbClr val="000000"/>
                        </a:solidFill>
                        <a:effectLst/>
                        <a:latin typeface="Calibri"/>
                      </a:endParaRP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1100" kern="1400">
                          <a:solidFill>
                            <a:srgbClr val="000000"/>
                          </a:solidFill>
                          <a:effectLst/>
                          <a:latin typeface="Calibri"/>
                        </a:rPr>
                        <a:t>82%</a:t>
                      </a:r>
                      <a:endParaRPr lang="en-US" sz="1000" kern="1400">
                        <a:solidFill>
                          <a:srgbClr val="000000"/>
                        </a:solidFill>
                        <a:effectLst/>
                        <a:latin typeface="Calibri"/>
                      </a:endParaRP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1100" kern="1400">
                          <a:solidFill>
                            <a:srgbClr val="000000"/>
                          </a:solidFill>
                          <a:effectLst/>
                          <a:latin typeface="Calibri"/>
                        </a:rPr>
                        <a:t>79%</a:t>
                      </a:r>
                      <a:endParaRPr lang="en-US" sz="1000" kern="1400">
                        <a:solidFill>
                          <a:srgbClr val="000000"/>
                        </a:solidFill>
                        <a:effectLst/>
                        <a:latin typeface="Calibri"/>
                      </a:endParaRP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1100" b="1" kern="1400">
                          <a:solidFill>
                            <a:srgbClr val="00B050"/>
                          </a:solidFill>
                          <a:effectLst/>
                          <a:latin typeface="Calibri"/>
                        </a:rPr>
                        <a:t>up</a:t>
                      </a:r>
                      <a:endParaRPr lang="en-US" sz="1000" kern="1400">
                        <a:solidFill>
                          <a:srgbClr val="000000"/>
                        </a:solidFill>
                        <a:effectLst/>
                        <a:latin typeface="Calibri"/>
                      </a:endParaRP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611">
                <a:tc>
                  <a:txBody>
                    <a:bodyPr/>
                    <a:lstStyle/>
                    <a:p>
                      <a:pPr marR="0" indent="0" algn="l" rtl="0">
                        <a:lnSpc>
                          <a:spcPct val="119000"/>
                        </a:lnSpc>
                        <a:spcBef>
                          <a:spcPts val="0"/>
                        </a:spcBef>
                        <a:spcAft>
                          <a:spcPts val="0"/>
                        </a:spcAft>
                      </a:pPr>
                      <a:r>
                        <a:rPr lang="en-GB" sz="1000" kern="1400">
                          <a:solidFill>
                            <a:srgbClr val="000000"/>
                          </a:solidFill>
                          <a:effectLst/>
                          <a:latin typeface="Arial"/>
                        </a:rPr>
                        <a:t>Have you reported a repair in the last 12 months</a:t>
                      </a:r>
                      <a:endParaRPr lang="en-GB" sz="1000" kern="1400">
                        <a:solidFill>
                          <a:srgbClr val="000000"/>
                        </a:solidFill>
                        <a:effectLst/>
                        <a:latin typeface="Calibri"/>
                      </a:endParaRP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1100" kern="1400">
                          <a:solidFill>
                            <a:srgbClr val="000000"/>
                          </a:solidFill>
                          <a:effectLst/>
                          <a:latin typeface="Calibri"/>
                        </a:rPr>
                        <a:t>78%</a:t>
                      </a:r>
                      <a:endParaRPr lang="en-US" sz="1000" kern="1400">
                        <a:solidFill>
                          <a:srgbClr val="000000"/>
                        </a:solidFill>
                        <a:effectLst/>
                        <a:latin typeface="Calibri"/>
                      </a:endParaRP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1100" kern="1400">
                          <a:solidFill>
                            <a:srgbClr val="000000"/>
                          </a:solidFill>
                          <a:effectLst/>
                          <a:latin typeface="Calibri"/>
                        </a:rPr>
                        <a:t>80%</a:t>
                      </a:r>
                      <a:endParaRPr lang="en-US" sz="1000" kern="1400">
                        <a:solidFill>
                          <a:srgbClr val="000000"/>
                        </a:solidFill>
                        <a:effectLst/>
                        <a:latin typeface="Calibri"/>
                      </a:endParaRP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1100" b="1" kern="1400">
                          <a:solidFill>
                            <a:srgbClr val="FF0000"/>
                          </a:solidFill>
                          <a:effectLst/>
                          <a:latin typeface="Calibri"/>
                        </a:rPr>
                        <a:t>down</a:t>
                      </a:r>
                      <a:endParaRPr lang="en-US" sz="1000" kern="1400">
                        <a:solidFill>
                          <a:srgbClr val="000000"/>
                        </a:solidFill>
                        <a:effectLst/>
                        <a:latin typeface="Calibri"/>
                      </a:endParaRP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611">
                <a:tc>
                  <a:txBody>
                    <a:bodyPr/>
                    <a:lstStyle/>
                    <a:p>
                      <a:pPr marR="0" indent="0" algn="l" rtl="0">
                        <a:lnSpc>
                          <a:spcPct val="119000"/>
                        </a:lnSpc>
                        <a:spcBef>
                          <a:spcPts val="0"/>
                        </a:spcBef>
                        <a:spcAft>
                          <a:spcPts val="0"/>
                        </a:spcAft>
                      </a:pPr>
                      <a:r>
                        <a:rPr lang="en-GB" sz="1000" kern="1400">
                          <a:solidFill>
                            <a:srgbClr val="000000"/>
                          </a:solidFill>
                          <a:effectLst/>
                          <a:latin typeface="Arial"/>
                        </a:rPr>
                        <a:t>Did we keep the repair appointment made</a:t>
                      </a:r>
                      <a:endParaRPr lang="en-GB" sz="1000" kern="1400">
                        <a:solidFill>
                          <a:srgbClr val="000000"/>
                        </a:solidFill>
                        <a:effectLst/>
                        <a:latin typeface="Calibri"/>
                      </a:endParaRP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1100" kern="1400">
                          <a:solidFill>
                            <a:srgbClr val="000000"/>
                          </a:solidFill>
                          <a:effectLst/>
                          <a:latin typeface="Calibri"/>
                        </a:rPr>
                        <a:t>93%</a:t>
                      </a:r>
                      <a:endParaRPr lang="en-US" sz="1000" kern="1400">
                        <a:solidFill>
                          <a:srgbClr val="000000"/>
                        </a:solidFill>
                        <a:effectLst/>
                        <a:latin typeface="Calibri"/>
                      </a:endParaRP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1100" kern="1400">
                          <a:solidFill>
                            <a:srgbClr val="000000"/>
                          </a:solidFill>
                          <a:effectLst/>
                          <a:latin typeface="Calibri"/>
                        </a:rPr>
                        <a:t>86%</a:t>
                      </a:r>
                      <a:endParaRPr lang="en-US" sz="1000" kern="1400">
                        <a:solidFill>
                          <a:srgbClr val="000000"/>
                        </a:solidFill>
                        <a:effectLst/>
                        <a:latin typeface="Calibri"/>
                      </a:endParaRP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1100" b="1" kern="1400">
                          <a:solidFill>
                            <a:srgbClr val="00B050"/>
                          </a:solidFill>
                          <a:effectLst/>
                          <a:latin typeface="Calibri"/>
                        </a:rPr>
                        <a:t>up</a:t>
                      </a:r>
                      <a:endParaRPr lang="en-US" sz="1000" kern="1400">
                        <a:solidFill>
                          <a:srgbClr val="000000"/>
                        </a:solidFill>
                        <a:effectLst/>
                        <a:latin typeface="Calibri"/>
                      </a:endParaRP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611">
                <a:tc>
                  <a:txBody>
                    <a:bodyPr/>
                    <a:lstStyle/>
                    <a:p>
                      <a:pPr marR="0" indent="0" algn="l" rtl="0">
                        <a:lnSpc>
                          <a:spcPct val="119000"/>
                        </a:lnSpc>
                        <a:spcBef>
                          <a:spcPts val="0"/>
                        </a:spcBef>
                        <a:spcAft>
                          <a:spcPts val="0"/>
                        </a:spcAft>
                      </a:pPr>
                      <a:r>
                        <a:rPr lang="en-GB" sz="1000" kern="1400">
                          <a:solidFill>
                            <a:srgbClr val="000000"/>
                          </a:solidFill>
                          <a:effectLst/>
                          <a:latin typeface="Arial"/>
                        </a:rPr>
                        <a:t> Were you satisfied with quality of repair</a:t>
                      </a:r>
                      <a:endParaRPr lang="en-GB" sz="1000" kern="1400">
                        <a:solidFill>
                          <a:srgbClr val="000000"/>
                        </a:solidFill>
                        <a:effectLst/>
                        <a:latin typeface="Calibri"/>
                      </a:endParaRP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1100" kern="1400">
                          <a:solidFill>
                            <a:srgbClr val="000000"/>
                          </a:solidFill>
                          <a:effectLst/>
                          <a:latin typeface="Calibri"/>
                        </a:rPr>
                        <a:t>84%</a:t>
                      </a:r>
                      <a:endParaRPr lang="en-US" sz="1000" kern="1400">
                        <a:solidFill>
                          <a:srgbClr val="000000"/>
                        </a:solidFill>
                        <a:effectLst/>
                        <a:latin typeface="Calibri"/>
                      </a:endParaRP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1100" kern="1400">
                          <a:solidFill>
                            <a:srgbClr val="000000"/>
                          </a:solidFill>
                          <a:effectLst/>
                          <a:latin typeface="Calibri"/>
                        </a:rPr>
                        <a:t>81%</a:t>
                      </a:r>
                      <a:endParaRPr lang="en-US" sz="1000" kern="1400">
                        <a:solidFill>
                          <a:srgbClr val="000000"/>
                        </a:solidFill>
                        <a:effectLst/>
                        <a:latin typeface="Calibri"/>
                      </a:endParaRP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1100" b="1" kern="1400">
                          <a:solidFill>
                            <a:srgbClr val="00B050"/>
                          </a:solidFill>
                          <a:effectLst/>
                          <a:latin typeface="Calibri"/>
                        </a:rPr>
                        <a:t>up</a:t>
                      </a:r>
                      <a:endParaRPr lang="en-US" sz="1000" kern="1400">
                        <a:solidFill>
                          <a:srgbClr val="000000"/>
                        </a:solidFill>
                        <a:effectLst/>
                        <a:latin typeface="Calibri"/>
                      </a:endParaRP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755">
                <a:tc>
                  <a:txBody>
                    <a:bodyPr/>
                    <a:lstStyle/>
                    <a:p>
                      <a:pPr marR="0" indent="0" algn="l" rtl="0">
                        <a:lnSpc>
                          <a:spcPct val="119000"/>
                        </a:lnSpc>
                        <a:spcBef>
                          <a:spcPts val="0"/>
                        </a:spcBef>
                        <a:spcAft>
                          <a:spcPts val="0"/>
                        </a:spcAft>
                      </a:pPr>
                      <a:r>
                        <a:rPr lang="en-GB" sz="1000" kern="1400">
                          <a:solidFill>
                            <a:srgbClr val="000000"/>
                          </a:solidFill>
                          <a:effectLst/>
                          <a:latin typeface="Arial"/>
                        </a:rPr>
                        <a:t>Quality of cleaning your block</a:t>
                      </a:r>
                      <a:endParaRPr lang="en-GB" sz="1000" kern="1400">
                        <a:solidFill>
                          <a:srgbClr val="000000"/>
                        </a:solidFill>
                        <a:effectLst/>
                        <a:latin typeface="Calibri"/>
                      </a:endParaRP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1100" kern="1400">
                          <a:solidFill>
                            <a:srgbClr val="000000"/>
                          </a:solidFill>
                          <a:effectLst/>
                          <a:latin typeface="Calibri"/>
                        </a:rPr>
                        <a:t>81%</a:t>
                      </a:r>
                      <a:endParaRPr lang="en-US" sz="1000" kern="1400">
                        <a:solidFill>
                          <a:srgbClr val="000000"/>
                        </a:solidFill>
                        <a:effectLst/>
                        <a:latin typeface="Calibri"/>
                      </a:endParaRP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1100" kern="1400">
                          <a:solidFill>
                            <a:srgbClr val="000000"/>
                          </a:solidFill>
                          <a:effectLst/>
                          <a:latin typeface="Calibri"/>
                        </a:rPr>
                        <a:t>60%</a:t>
                      </a:r>
                      <a:endParaRPr lang="en-US" sz="1000" kern="1400">
                        <a:solidFill>
                          <a:srgbClr val="000000"/>
                        </a:solidFill>
                        <a:effectLst/>
                        <a:latin typeface="Calibri"/>
                      </a:endParaRP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1100" b="1" kern="1400">
                          <a:solidFill>
                            <a:srgbClr val="00B050"/>
                          </a:solidFill>
                          <a:effectLst/>
                          <a:latin typeface="Calibri"/>
                        </a:rPr>
                        <a:t>up</a:t>
                      </a:r>
                      <a:endParaRPr lang="en-US" sz="1000" kern="1400">
                        <a:solidFill>
                          <a:srgbClr val="000000"/>
                        </a:solidFill>
                        <a:effectLst/>
                        <a:latin typeface="Calibri"/>
                      </a:endParaRP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755">
                <a:tc>
                  <a:txBody>
                    <a:bodyPr/>
                    <a:lstStyle/>
                    <a:p>
                      <a:pPr marR="0" indent="0" algn="l" rtl="0">
                        <a:lnSpc>
                          <a:spcPct val="119000"/>
                        </a:lnSpc>
                        <a:spcBef>
                          <a:spcPts val="0"/>
                        </a:spcBef>
                        <a:spcAft>
                          <a:spcPts val="0"/>
                        </a:spcAft>
                      </a:pPr>
                      <a:r>
                        <a:rPr lang="en-US" sz="1000" kern="1400">
                          <a:solidFill>
                            <a:srgbClr val="000000"/>
                          </a:solidFill>
                          <a:effectLst/>
                          <a:latin typeface="Arial"/>
                        </a:rPr>
                        <a:t>Quality of estate cleaning</a:t>
                      </a:r>
                      <a:endParaRPr lang="en-US" sz="1000" kern="1400">
                        <a:solidFill>
                          <a:srgbClr val="000000"/>
                        </a:solidFill>
                        <a:effectLst/>
                        <a:latin typeface="Calibri"/>
                      </a:endParaRP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1100" kern="1400">
                          <a:solidFill>
                            <a:srgbClr val="000000"/>
                          </a:solidFill>
                          <a:effectLst/>
                          <a:latin typeface="Calibri"/>
                        </a:rPr>
                        <a:t>82%</a:t>
                      </a:r>
                      <a:endParaRPr lang="en-US" sz="1000" kern="1400">
                        <a:solidFill>
                          <a:srgbClr val="000000"/>
                        </a:solidFill>
                        <a:effectLst/>
                        <a:latin typeface="Calibri"/>
                      </a:endParaRP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1100" kern="1400">
                          <a:solidFill>
                            <a:srgbClr val="000000"/>
                          </a:solidFill>
                          <a:effectLst/>
                          <a:latin typeface="Calibri"/>
                        </a:rPr>
                        <a:t>69%</a:t>
                      </a:r>
                      <a:endParaRPr lang="en-US" sz="1000" kern="1400">
                        <a:solidFill>
                          <a:srgbClr val="000000"/>
                        </a:solidFill>
                        <a:effectLst/>
                        <a:latin typeface="Calibri"/>
                      </a:endParaRP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1100" b="1" kern="1400">
                          <a:solidFill>
                            <a:srgbClr val="00B050"/>
                          </a:solidFill>
                          <a:effectLst/>
                          <a:latin typeface="Calibri"/>
                        </a:rPr>
                        <a:t>up</a:t>
                      </a:r>
                      <a:endParaRPr lang="en-US" sz="1000" kern="1400">
                        <a:solidFill>
                          <a:srgbClr val="000000"/>
                        </a:solidFill>
                        <a:effectLst/>
                        <a:latin typeface="Calibri"/>
                      </a:endParaRP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611">
                <a:tc>
                  <a:txBody>
                    <a:bodyPr/>
                    <a:lstStyle/>
                    <a:p>
                      <a:pPr marR="0" indent="0" algn="l" rtl="0">
                        <a:lnSpc>
                          <a:spcPct val="119000"/>
                        </a:lnSpc>
                        <a:spcBef>
                          <a:spcPts val="0"/>
                        </a:spcBef>
                        <a:spcAft>
                          <a:spcPts val="0"/>
                        </a:spcAft>
                      </a:pPr>
                      <a:r>
                        <a:rPr lang="en-GB" sz="1000" kern="1400">
                          <a:solidFill>
                            <a:srgbClr val="000000"/>
                          </a:solidFill>
                          <a:effectLst/>
                          <a:latin typeface="Calibri"/>
                        </a:rPr>
                        <a:t>Contacted with the office in the last 12 months</a:t>
                      </a: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1100" kern="1400">
                          <a:solidFill>
                            <a:srgbClr val="000000"/>
                          </a:solidFill>
                          <a:effectLst/>
                          <a:latin typeface="Calibri"/>
                        </a:rPr>
                        <a:t>77%</a:t>
                      </a:r>
                      <a:endParaRPr lang="en-US" sz="1000" kern="1400">
                        <a:solidFill>
                          <a:srgbClr val="000000"/>
                        </a:solidFill>
                        <a:effectLst/>
                        <a:latin typeface="Calibri"/>
                      </a:endParaRP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1100" kern="1400">
                          <a:solidFill>
                            <a:srgbClr val="000000"/>
                          </a:solidFill>
                          <a:effectLst/>
                          <a:latin typeface="Calibri"/>
                        </a:rPr>
                        <a:t>92%</a:t>
                      </a:r>
                      <a:endParaRPr lang="en-US" sz="1000" kern="1400">
                        <a:solidFill>
                          <a:srgbClr val="000000"/>
                        </a:solidFill>
                        <a:effectLst/>
                        <a:latin typeface="Calibri"/>
                      </a:endParaRP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1100" b="1" kern="1400">
                          <a:solidFill>
                            <a:srgbClr val="FF0000"/>
                          </a:solidFill>
                          <a:effectLst/>
                          <a:latin typeface="Calibri"/>
                        </a:rPr>
                        <a:t>down</a:t>
                      </a:r>
                      <a:endParaRPr lang="en-US" sz="1000" kern="1400">
                        <a:solidFill>
                          <a:srgbClr val="000000"/>
                        </a:solidFill>
                        <a:effectLst/>
                        <a:latin typeface="Calibri"/>
                      </a:endParaRP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755">
                <a:tc>
                  <a:txBody>
                    <a:bodyPr/>
                    <a:lstStyle/>
                    <a:p>
                      <a:pPr marR="0" indent="0" algn="l" rtl="0">
                        <a:lnSpc>
                          <a:spcPct val="119000"/>
                        </a:lnSpc>
                        <a:spcBef>
                          <a:spcPts val="0"/>
                        </a:spcBef>
                        <a:spcAft>
                          <a:spcPts val="0"/>
                        </a:spcAft>
                      </a:pPr>
                      <a:r>
                        <a:rPr lang="en-GB" sz="1000" kern="1400">
                          <a:solidFill>
                            <a:srgbClr val="000000"/>
                          </a:solidFill>
                          <a:effectLst/>
                          <a:latin typeface="Calibri"/>
                        </a:rPr>
                        <a:t>Did you find the staff helpful</a:t>
                      </a: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1100" kern="1400">
                          <a:solidFill>
                            <a:srgbClr val="000000"/>
                          </a:solidFill>
                          <a:effectLst/>
                          <a:latin typeface="Calibri"/>
                        </a:rPr>
                        <a:t>97%</a:t>
                      </a:r>
                      <a:endParaRPr lang="en-US" sz="1000" kern="1400">
                        <a:solidFill>
                          <a:srgbClr val="000000"/>
                        </a:solidFill>
                        <a:effectLst/>
                        <a:latin typeface="Calibri"/>
                      </a:endParaRP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1100" kern="1400">
                          <a:solidFill>
                            <a:srgbClr val="000000"/>
                          </a:solidFill>
                          <a:effectLst/>
                          <a:latin typeface="Calibri"/>
                        </a:rPr>
                        <a:t>96%</a:t>
                      </a:r>
                      <a:endParaRPr lang="en-US" sz="1000" kern="1400">
                        <a:solidFill>
                          <a:srgbClr val="000000"/>
                        </a:solidFill>
                        <a:effectLst/>
                        <a:latin typeface="Calibri"/>
                      </a:endParaRP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1100" b="1" kern="1400">
                          <a:solidFill>
                            <a:srgbClr val="00B050"/>
                          </a:solidFill>
                          <a:effectLst/>
                          <a:latin typeface="Calibri"/>
                        </a:rPr>
                        <a:t>up</a:t>
                      </a:r>
                      <a:endParaRPr lang="en-US" sz="1000" kern="1400">
                        <a:solidFill>
                          <a:srgbClr val="000000"/>
                        </a:solidFill>
                        <a:effectLst/>
                        <a:latin typeface="Calibri"/>
                      </a:endParaRP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9590">
                <a:tc>
                  <a:txBody>
                    <a:bodyPr/>
                    <a:lstStyle/>
                    <a:p>
                      <a:pPr marR="0" indent="0" algn="l" rtl="0">
                        <a:lnSpc>
                          <a:spcPct val="119000"/>
                        </a:lnSpc>
                        <a:spcBef>
                          <a:spcPts val="0"/>
                        </a:spcBef>
                        <a:spcAft>
                          <a:spcPts val="0"/>
                        </a:spcAft>
                      </a:pPr>
                      <a:r>
                        <a:rPr lang="en-GB" sz="1000" kern="1400">
                          <a:solidFill>
                            <a:srgbClr val="000000"/>
                          </a:solidFill>
                          <a:effectLst/>
                          <a:latin typeface="Calibri"/>
                        </a:rPr>
                        <a:t>Were you satisfied with the final outcome</a:t>
                      </a: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1100" kern="1400">
                          <a:solidFill>
                            <a:srgbClr val="000000"/>
                          </a:solidFill>
                          <a:effectLst/>
                          <a:latin typeface="Calibri"/>
                        </a:rPr>
                        <a:t>94%</a:t>
                      </a:r>
                      <a:endParaRPr lang="en-US" sz="1000" kern="1400">
                        <a:solidFill>
                          <a:srgbClr val="000000"/>
                        </a:solidFill>
                        <a:effectLst/>
                        <a:latin typeface="Calibri"/>
                      </a:endParaRP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1100" kern="1400">
                          <a:solidFill>
                            <a:srgbClr val="000000"/>
                          </a:solidFill>
                          <a:effectLst/>
                          <a:latin typeface="Calibri"/>
                        </a:rPr>
                        <a:t>94%</a:t>
                      </a:r>
                      <a:endParaRPr lang="en-US" sz="1000" kern="1400">
                        <a:solidFill>
                          <a:srgbClr val="000000"/>
                        </a:solidFill>
                        <a:effectLst/>
                        <a:latin typeface="Calibri"/>
                      </a:endParaRP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1100" b="1" kern="1400">
                          <a:solidFill>
                            <a:srgbClr val="1F497D"/>
                          </a:solidFill>
                          <a:effectLst/>
                          <a:latin typeface="Calibri"/>
                        </a:rPr>
                        <a:t>No change</a:t>
                      </a:r>
                      <a:endParaRPr lang="en-US" sz="1000" kern="1400">
                        <a:solidFill>
                          <a:srgbClr val="000000"/>
                        </a:solidFill>
                        <a:effectLst/>
                        <a:latin typeface="Calibri"/>
                      </a:endParaRP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755">
                <a:tc>
                  <a:txBody>
                    <a:bodyPr/>
                    <a:lstStyle/>
                    <a:p>
                      <a:pPr marR="0" indent="0" algn="l" rtl="0">
                        <a:lnSpc>
                          <a:spcPct val="119000"/>
                        </a:lnSpc>
                        <a:spcBef>
                          <a:spcPts val="0"/>
                        </a:spcBef>
                        <a:spcAft>
                          <a:spcPts val="0"/>
                        </a:spcAft>
                      </a:pPr>
                      <a:r>
                        <a:rPr lang="en-GB" sz="1000" kern="1400">
                          <a:solidFill>
                            <a:srgbClr val="000000"/>
                          </a:solidFill>
                          <a:effectLst/>
                          <a:latin typeface="Calibri"/>
                        </a:rPr>
                        <a:t>Do we keep you informed</a:t>
                      </a: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1100" kern="1400">
                          <a:solidFill>
                            <a:srgbClr val="000000"/>
                          </a:solidFill>
                          <a:effectLst/>
                          <a:latin typeface="Calibri"/>
                        </a:rPr>
                        <a:t>97%</a:t>
                      </a:r>
                      <a:endParaRPr lang="en-US" sz="1000" kern="1400">
                        <a:solidFill>
                          <a:srgbClr val="000000"/>
                        </a:solidFill>
                        <a:effectLst/>
                        <a:latin typeface="Calibri"/>
                      </a:endParaRP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1100" kern="1400">
                          <a:solidFill>
                            <a:srgbClr val="000000"/>
                          </a:solidFill>
                          <a:effectLst/>
                          <a:latin typeface="Calibri"/>
                        </a:rPr>
                        <a:t>99%</a:t>
                      </a:r>
                      <a:endParaRPr lang="en-US" sz="1000" kern="1400">
                        <a:solidFill>
                          <a:srgbClr val="000000"/>
                        </a:solidFill>
                        <a:effectLst/>
                        <a:latin typeface="Calibri"/>
                      </a:endParaRP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1100" b="1" kern="1400">
                          <a:solidFill>
                            <a:srgbClr val="FF0000"/>
                          </a:solidFill>
                          <a:effectLst/>
                          <a:latin typeface="Calibri"/>
                        </a:rPr>
                        <a:t>down</a:t>
                      </a:r>
                      <a:endParaRPr lang="en-US" sz="1000" kern="1400">
                        <a:solidFill>
                          <a:srgbClr val="000000"/>
                        </a:solidFill>
                        <a:effectLst/>
                        <a:latin typeface="Calibri"/>
                      </a:endParaRP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432">
                <a:tc>
                  <a:txBody>
                    <a:bodyPr/>
                    <a:lstStyle/>
                    <a:p>
                      <a:pPr marR="0" indent="0" algn="l" rtl="0">
                        <a:lnSpc>
                          <a:spcPct val="119000"/>
                        </a:lnSpc>
                        <a:spcBef>
                          <a:spcPts val="0"/>
                        </a:spcBef>
                        <a:spcAft>
                          <a:spcPts val="0"/>
                        </a:spcAft>
                      </a:pPr>
                      <a:r>
                        <a:rPr lang="en-GB" sz="1000" kern="1400">
                          <a:solidFill>
                            <a:srgbClr val="000000"/>
                          </a:solidFill>
                          <a:effectLst/>
                          <a:latin typeface="Calibri"/>
                        </a:rPr>
                        <a:t>Do you read the Newsletter</a:t>
                      </a: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1100" kern="1400">
                          <a:solidFill>
                            <a:srgbClr val="000000"/>
                          </a:solidFill>
                          <a:effectLst/>
                          <a:latin typeface="Calibri"/>
                        </a:rPr>
                        <a:t>98%</a:t>
                      </a:r>
                      <a:endParaRPr lang="en-US" sz="1000" kern="1400">
                        <a:solidFill>
                          <a:srgbClr val="000000"/>
                        </a:solidFill>
                        <a:effectLst/>
                        <a:latin typeface="Calibri"/>
                      </a:endParaRP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1100" kern="1400">
                          <a:solidFill>
                            <a:srgbClr val="000000"/>
                          </a:solidFill>
                          <a:effectLst/>
                          <a:latin typeface="Calibri"/>
                        </a:rPr>
                        <a:t>100%</a:t>
                      </a:r>
                      <a:endParaRPr lang="en-US" sz="1000" kern="1400">
                        <a:solidFill>
                          <a:srgbClr val="000000"/>
                        </a:solidFill>
                        <a:effectLst/>
                        <a:latin typeface="Calibri"/>
                      </a:endParaRP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1100" b="1" kern="1400">
                          <a:solidFill>
                            <a:srgbClr val="FF0000"/>
                          </a:solidFill>
                          <a:effectLst/>
                          <a:latin typeface="Calibri"/>
                        </a:rPr>
                        <a:t>down</a:t>
                      </a:r>
                      <a:endParaRPr lang="en-US" sz="1000" kern="1400">
                        <a:solidFill>
                          <a:srgbClr val="000000"/>
                        </a:solidFill>
                        <a:effectLst/>
                        <a:latin typeface="Calibri"/>
                      </a:endParaRP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096">
                <a:tc>
                  <a:txBody>
                    <a:bodyPr/>
                    <a:lstStyle/>
                    <a:p>
                      <a:pPr marR="0" indent="0" algn="l" rtl="0">
                        <a:lnSpc>
                          <a:spcPct val="119000"/>
                        </a:lnSpc>
                        <a:spcBef>
                          <a:spcPts val="0"/>
                        </a:spcBef>
                        <a:spcAft>
                          <a:spcPts val="0"/>
                        </a:spcAft>
                      </a:pPr>
                      <a:r>
                        <a:rPr lang="en-GB" sz="1000" kern="1400">
                          <a:solidFill>
                            <a:srgbClr val="000000"/>
                          </a:solidFill>
                          <a:effectLst/>
                          <a:latin typeface="Calibri"/>
                        </a:rPr>
                        <a:t>Do you find the Newsletter Relevant</a:t>
                      </a: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1100" kern="1400">
                          <a:solidFill>
                            <a:srgbClr val="000000"/>
                          </a:solidFill>
                          <a:effectLst/>
                          <a:latin typeface="Calibri"/>
                        </a:rPr>
                        <a:t>96%</a:t>
                      </a:r>
                      <a:endParaRPr lang="en-US" sz="1000" kern="1400">
                        <a:solidFill>
                          <a:srgbClr val="000000"/>
                        </a:solidFill>
                        <a:effectLst/>
                        <a:latin typeface="Calibri"/>
                      </a:endParaRP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1100" kern="1400">
                          <a:solidFill>
                            <a:srgbClr val="000000"/>
                          </a:solidFill>
                          <a:effectLst/>
                          <a:latin typeface="Calibri"/>
                        </a:rPr>
                        <a:t>94%</a:t>
                      </a:r>
                      <a:endParaRPr lang="en-US" sz="1000" kern="1400">
                        <a:solidFill>
                          <a:srgbClr val="000000"/>
                        </a:solidFill>
                        <a:effectLst/>
                        <a:latin typeface="Calibri"/>
                      </a:endParaRP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1100" b="1" kern="1400" dirty="0">
                          <a:solidFill>
                            <a:srgbClr val="00B050"/>
                          </a:solidFill>
                          <a:effectLst/>
                          <a:latin typeface="Calibri"/>
                        </a:rPr>
                        <a:t>up</a:t>
                      </a:r>
                      <a:endParaRPr lang="en-US" sz="1000" kern="1400" dirty="0">
                        <a:solidFill>
                          <a:srgbClr val="000000"/>
                        </a:solidFill>
                        <a:effectLst/>
                        <a:latin typeface="Calibri"/>
                      </a:endParaRPr>
                    </a:p>
                  </a:txBody>
                  <a:tcPr marL="65157" marR="65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Control 1"/>
          <p:cNvSpPr>
            <a:spLocks noChangeArrowheads="1" noChangeShapeType="1"/>
          </p:cNvSpPr>
          <p:nvPr/>
        </p:nvSpPr>
        <p:spPr bwMode="auto">
          <a:xfrm>
            <a:off x="2984500" y="4279900"/>
            <a:ext cx="4378325" cy="427672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11" name="AutoShape 3"/>
          <p:cNvSpPr>
            <a:spLocks noChangeArrowheads="1"/>
          </p:cNvSpPr>
          <p:nvPr/>
        </p:nvSpPr>
        <p:spPr bwMode="auto">
          <a:xfrm>
            <a:off x="4715885" y="1357601"/>
            <a:ext cx="2133600" cy="5334144"/>
          </a:xfrm>
          <a:prstGeom prst="flowChartDocument">
            <a:avLst/>
          </a:prstGeom>
          <a:gradFill rotWithShape="0">
            <a:gsLst>
              <a:gs pos="0">
                <a:srgbClr val="1F497D">
                  <a:gamma/>
                  <a:tint val="20000"/>
                  <a:invGamma/>
                </a:srgbClr>
              </a:gs>
              <a:gs pos="100000">
                <a:srgbClr val="1F497D"/>
              </a:gs>
            </a:gsLst>
            <a:lin ang="2700000" scaled="1"/>
          </a:gra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rgbClr val="C723A8"/>
                </a:solidFill>
                <a:effectLst/>
                <a:latin typeface="Arial" pitchFamily="34" charset="0"/>
                <a:cs typeface="Arial" pitchFamily="34" charset="0"/>
              </a:rPr>
              <a:t>OUR PERFORMANCE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Arial" pitchFamily="34" charset="0"/>
                <a:cs typeface="Arial" pitchFamily="34" charset="0"/>
              </a:rPr>
              <a:t>Actual expenditure compared with budgeted expenditure</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dirty="0" smtClean="0">
                <a:ln>
                  <a:noFill/>
                </a:ln>
                <a:solidFill>
                  <a:srgbClr val="C723A8"/>
                </a:solidFill>
                <a:effectLst/>
                <a:latin typeface="Arial" pitchFamily="34" charset="0"/>
                <a:cs typeface="Arial" pitchFamily="34" charset="0"/>
              </a:rPr>
              <a:t>96%</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Arial" pitchFamily="34" charset="0"/>
                <a:cs typeface="Arial" pitchFamily="34" charset="0"/>
              </a:rPr>
              <a:t>Training and development spend per Committee member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dirty="0" smtClean="0">
                <a:ln>
                  <a:noFill/>
                </a:ln>
                <a:solidFill>
                  <a:srgbClr val="C723A8"/>
                </a:solidFill>
                <a:effectLst/>
                <a:latin typeface="Arial" pitchFamily="34" charset="0"/>
                <a:cs typeface="Arial" pitchFamily="34" charset="0"/>
              </a:rPr>
              <a:t>£468.60</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Arial" pitchFamily="34" charset="0"/>
                <a:cs typeface="Arial" pitchFamily="34" charset="0"/>
              </a:rPr>
              <a:t>% of Members enquiries dealt with within 10 days</a:t>
            </a:r>
            <a:endParaRPr kumimoji="0" lang="en-GB" alt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dirty="0" smtClean="0">
                <a:ln>
                  <a:noFill/>
                </a:ln>
                <a:solidFill>
                  <a:srgbClr val="C723A8"/>
                </a:solidFill>
                <a:effectLst/>
                <a:latin typeface="Arial" pitchFamily="34" charset="0"/>
                <a:cs typeface="Arial" pitchFamily="34" charset="0"/>
              </a:rPr>
              <a:t>100%</a:t>
            </a:r>
            <a:r>
              <a:rPr kumimoji="0" lang="en-GB" altLang="en-US" sz="1200" b="1" i="0" u="none" strike="noStrike" cap="none" normalizeH="0" baseline="0" dirty="0" smtClean="0">
                <a:ln>
                  <a:noFill/>
                </a:ln>
                <a:solidFill>
                  <a:srgbClr val="C723A8"/>
                </a:solidFill>
                <a:effectLst/>
                <a:latin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Arial" pitchFamily="34" charset="0"/>
                <a:cs typeface="Arial" pitchFamily="34" charset="0"/>
              </a:rPr>
              <a:t>Invoices paid on time</a:t>
            </a:r>
            <a:endParaRPr kumimoji="0" lang="en-GB" alt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dirty="0" smtClean="0">
                <a:ln>
                  <a:noFill/>
                </a:ln>
                <a:solidFill>
                  <a:srgbClr val="C723A8"/>
                </a:solidFill>
                <a:effectLst/>
                <a:latin typeface="Arial" pitchFamily="34" charset="0"/>
                <a:cs typeface="Arial" pitchFamily="34" charset="0"/>
              </a:rPr>
              <a:t>99%</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Arial" pitchFamily="34" charset="0"/>
                <a:cs typeface="Arial" pitchFamily="34" charset="0"/>
              </a:rPr>
              <a:t>Visitors to the estate office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dirty="0" smtClean="0">
                <a:ln>
                  <a:noFill/>
                </a:ln>
                <a:solidFill>
                  <a:srgbClr val="C723A8"/>
                </a:solidFill>
                <a:effectLst/>
                <a:latin typeface="Arial" pitchFamily="34" charset="0"/>
                <a:cs typeface="Arial" pitchFamily="34" charset="0"/>
              </a:rPr>
              <a:t>1646</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 Box 4"/>
          <p:cNvSpPr txBox="1">
            <a:spLocks noChangeArrowheads="1"/>
          </p:cNvSpPr>
          <p:nvPr/>
        </p:nvSpPr>
        <p:spPr bwMode="auto">
          <a:xfrm>
            <a:off x="4800600" y="4496954"/>
            <a:ext cx="1825625" cy="22086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Arial" pitchFamily="34" charset="0"/>
                <a:cs typeface="Arial" pitchFamily="34" charset="0"/>
              </a:rPr>
              <a:t>Total number of repairs received and attended to  </a:t>
            </a:r>
            <a:r>
              <a:rPr kumimoji="0" lang="en-GB" altLang="en-US" sz="2000" b="1" i="0" u="none" strike="noStrike" cap="none" normalizeH="0" baseline="0" dirty="0" smtClean="0">
                <a:ln>
                  <a:noFill/>
                </a:ln>
                <a:solidFill>
                  <a:srgbClr val="C723A8"/>
                </a:solidFill>
                <a:effectLst/>
                <a:latin typeface="Arial" pitchFamily="34" charset="0"/>
                <a:cs typeface="Arial" pitchFamily="34" charset="0"/>
              </a:rPr>
              <a:t>390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Arial" pitchFamily="34" charset="0"/>
                <a:cs typeface="Arial" pitchFamily="34" charset="0"/>
              </a:rPr>
              <a:t>% of repairs completed on target </a:t>
            </a:r>
            <a:r>
              <a:rPr kumimoji="0" lang="en-GB" altLang="en-US" sz="2000" b="1" i="0" u="none" strike="noStrike" cap="none" normalizeH="0" baseline="0" dirty="0" smtClean="0">
                <a:ln>
                  <a:noFill/>
                </a:ln>
                <a:solidFill>
                  <a:srgbClr val="C723A8"/>
                </a:solidFill>
                <a:effectLst/>
                <a:latin typeface="Arial" pitchFamily="34" charset="0"/>
                <a:cs typeface="Arial" pitchFamily="34" charset="0"/>
              </a:rPr>
              <a:t>99%</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Arial" pitchFamily="34" charset="0"/>
                <a:cs typeface="Arial" pitchFamily="34" charset="0"/>
              </a:rPr>
              <a:t>% </a:t>
            </a:r>
            <a:r>
              <a:rPr kumimoji="0" lang="en-GB" altLang="en-US" sz="1200" b="0" i="0" u="none" strike="noStrike" cap="none" normalizeH="0" baseline="0" dirty="0" smtClean="0">
                <a:ln>
                  <a:noFill/>
                </a:ln>
                <a:solidFill>
                  <a:srgbClr val="000000"/>
                </a:solidFill>
                <a:effectLst/>
                <a:latin typeface="Arial" pitchFamily="34" charset="0"/>
                <a:cs typeface="Arial" pitchFamily="34" charset="0"/>
              </a:rPr>
              <a:t>of </a:t>
            </a:r>
            <a:r>
              <a:rPr kumimoji="0" lang="en-GB" altLang="en-US" sz="1200" b="0" i="0" u="none" strike="noStrike" cap="none" normalizeH="0" baseline="0" dirty="0" smtClean="0">
                <a:ln>
                  <a:noFill/>
                </a:ln>
                <a:solidFill>
                  <a:srgbClr val="000000"/>
                </a:solidFill>
                <a:effectLst/>
                <a:latin typeface="Arial" pitchFamily="34" charset="0"/>
                <a:cs typeface="Arial" pitchFamily="34" charset="0"/>
              </a:rPr>
              <a:t>repairs completed at first visit </a:t>
            </a:r>
            <a:r>
              <a:rPr kumimoji="0" lang="en-GB" altLang="en-US" sz="2000" b="1" i="0" u="none" strike="noStrike" cap="none" normalizeH="0" baseline="0" dirty="0" smtClean="0">
                <a:ln>
                  <a:noFill/>
                </a:ln>
                <a:solidFill>
                  <a:srgbClr val="C723A8"/>
                </a:solidFill>
                <a:effectLst/>
                <a:latin typeface="Arial" pitchFamily="34" charset="0"/>
                <a:cs typeface="Arial" pitchFamily="34" charset="0"/>
              </a:rPr>
              <a:t>97%</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Text Box 5"/>
          <p:cNvSpPr txBox="1">
            <a:spLocks noChangeArrowheads="1"/>
          </p:cNvSpPr>
          <p:nvPr/>
        </p:nvSpPr>
        <p:spPr bwMode="auto">
          <a:xfrm>
            <a:off x="6858000" y="1357601"/>
            <a:ext cx="1812636" cy="5293158"/>
          </a:xfrm>
          <a:prstGeom prst="rect">
            <a:avLst/>
          </a:prstGeom>
          <a:gradFill rotWithShape="0">
            <a:gsLst>
              <a:gs pos="0">
                <a:srgbClr val="1F497D">
                  <a:gamma/>
                  <a:tint val="20000"/>
                  <a:invGamma/>
                </a:srgbClr>
              </a:gs>
              <a:gs pos="100000">
                <a:srgbClr val="1F497D"/>
              </a:gs>
            </a:gsLst>
            <a:lin ang="2700000" scaled="1"/>
          </a:gradFill>
          <a:ln>
            <a:noFill/>
          </a:ln>
          <a:effectLst/>
          <a:extLst>
            <a:ext uri="{91240B29-F687-4F45-9708-019B960494DF}">
              <a14:hiddenLine xmlns:a14="http://schemas.microsoft.com/office/drawing/2010/main" w="9525" algn="in">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Arial" pitchFamily="34" charset="0"/>
                <a:cs typeface="Arial" pitchFamily="34" charset="0"/>
              </a:rPr>
              <a:t>Average time to re-let empty properties after major void works by Camden</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dirty="0" smtClean="0">
                <a:ln>
                  <a:noFill/>
                </a:ln>
                <a:solidFill>
                  <a:srgbClr val="C723A8"/>
                </a:solidFill>
                <a:effectLst/>
                <a:latin typeface="Arial" pitchFamily="34" charset="0"/>
                <a:cs typeface="Arial" pitchFamily="34" charset="0"/>
              </a:rPr>
              <a:t>4.5 days</a:t>
            </a:r>
            <a:endParaRPr kumimoji="0" lang="en-GB" altLang="en-US" sz="1200" b="1" i="0" u="none" strike="noStrike" cap="none" normalizeH="0" baseline="0" dirty="0" smtClean="0">
              <a:ln>
                <a:noFill/>
              </a:ln>
              <a:solidFill>
                <a:srgbClr val="C723A8"/>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Arial" pitchFamily="34" charset="0"/>
                <a:cs typeface="Arial" pitchFamily="34" charset="0"/>
              </a:rPr>
              <a:t>Nuisance/ASB reports received </a:t>
            </a:r>
            <a:r>
              <a:rPr kumimoji="0" lang="en-GB" altLang="en-US" sz="2000" b="1" i="0" u="none" strike="noStrike" cap="none" normalizeH="0" baseline="0" dirty="0" smtClean="0">
                <a:ln>
                  <a:noFill/>
                </a:ln>
                <a:solidFill>
                  <a:srgbClr val="C723A8"/>
                </a:solidFill>
                <a:effectLst/>
                <a:latin typeface="Arial" pitchFamily="34" charset="0"/>
                <a:cs typeface="Arial" pitchFamily="34" charset="0"/>
              </a:rPr>
              <a:t>13</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Arial" pitchFamily="34" charset="0"/>
                <a:cs typeface="Arial" pitchFamily="34" charset="0"/>
              </a:rPr>
              <a:t>% Responded to within target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dirty="0" smtClean="0">
                <a:ln>
                  <a:noFill/>
                </a:ln>
                <a:solidFill>
                  <a:srgbClr val="C723A8"/>
                </a:solidFill>
                <a:effectLst/>
                <a:latin typeface="Arial" pitchFamily="34" charset="0"/>
                <a:cs typeface="Arial" pitchFamily="34" charset="0"/>
              </a:rPr>
              <a:t>100%</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Arial" pitchFamily="34" charset="0"/>
                <a:cs typeface="Arial" pitchFamily="34" charset="0"/>
              </a:rPr>
              <a:t>Complaints received  </a:t>
            </a:r>
            <a:r>
              <a:rPr kumimoji="0" lang="en-GB" altLang="en-US" sz="2000" b="1" i="0" u="none" strike="noStrike" cap="none" normalizeH="0" baseline="0" dirty="0" smtClean="0">
                <a:ln>
                  <a:noFill/>
                </a:ln>
                <a:solidFill>
                  <a:srgbClr val="C723A8"/>
                </a:solidFill>
                <a:effectLst/>
                <a:latin typeface="Arial" pitchFamily="34" charset="0"/>
                <a:cs typeface="Arial" pitchFamily="34" charset="0"/>
              </a:rPr>
              <a:t>03</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Arial" pitchFamily="34" charset="0"/>
                <a:cs typeface="Arial" pitchFamily="34" charset="0"/>
              </a:rPr>
              <a:t>% responded to within target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dirty="0" smtClean="0">
                <a:ln>
                  <a:noFill/>
                </a:ln>
                <a:solidFill>
                  <a:srgbClr val="C723A8"/>
                </a:solidFill>
                <a:effectLst/>
                <a:latin typeface="Arial" pitchFamily="34" charset="0"/>
                <a:cs typeface="Arial" pitchFamily="34" charset="0"/>
              </a:rPr>
              <a:t>100%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1" i="0" u="none" strike="noStrike" cap="none" normalizeH="0" baseline="0" dirty="0" smtClean="0">
              <a:ln>
                <a:noFill/>
              </a:ln>
              <a:solidFill>
                <a:srgbClr val="C723A8"/>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Arial" pitchFamily="34" charset="0"/>
                <a:cs typeface="Arial" pitchFamily="34" charset="0"/>
              </a:rPr>
              <a:t>Correspondence received  </a:t>
            </a:r>
            <a:r>
              <a:rPr kumimoji="0" lang="en-GB" altLang="en-US" sz="2000" b="1" i="0" u="none" strike="noStrike" cap="none" normalizeH="0" baseline="0" dirty="0" smtClean="0">
                <a:ln>
                  <a:noFill/>
                </a:ln>
                <a:solidFill>
                  <a:srgbClr val="C723A8"/>
                </a:solidFill>
                <a:effectLst/>
                <a:latin typeface="Arial" pitchFamily="34" charset="0"/>
                <a:cs typeface="Arial" pitchFamily="34" charset="0"/>
              </a:rPr>
              <a:t>28</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Arial" pitchFamily="34" charset="0"/>
                <a:cs typeface="Arial" pitchFamily="34" charset="0"/>
              </a:rPr>
              <a:t>% responded to within target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dirty="0" smtClean="0">
                <a:ln>
                  <a:noFill/>
                </a:ln>
                <a:solidFill>
                  <a:srgbClr val="C723A8"/>
                </a:solidFill>
                <a:effectLst/>
                <a:latin typeface="Arial" pitchFamily="34" charset="0"/>
                <a:cs typeface="Arial" pitchFamily="34" charset="0"/>
              </a:rPr>
              <a:t>100%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2000" b="1" i="0" u="none" strike="noStrike" cap="none" normalizeH="0" baseline="0" dirty="0" smtClean="0">
              <a:ln>
                <a:noFill/>
              </a:ln>
              <a:solidFill>
                <a:srgbClr val="C723A8"/>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86425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fontScale="90000"/>
          </a:bodyPr>
          <a:lstStyle/>
          <a:p>
            <a:r>
              <a:rPr lang="en-US" b="1" dirty="0" smtClean="0">
                <a:solidFill>
                  <a:srgbClr val="00B0F0"/>
                </a:solidFill>
              </a:rPr>
              <a:t>What are the benefits to Mary Green residents joining the Co-op ?</a:t>
            </a:r>
            <a:endParaRPr lang="en-GB" b="1" dirty="0">
              <a:solidFill>
                <a:srgbClr val="00B0F0"/>
              </a:solidFill>
            </a:endParaRPr>
          </a:p>
        </p:txBody>
      </p:sp>
      <p:sp>
        <p:nvSpPr>
          <p:cNvPr id="3" name="Content Placeholder 2"/>
          <p:cNvSpPr>
            <a:spLocks noGrp="1"/>
          </p:cNvSpPr>
          <p:nvPr>
            <p:ph idx="1"/>
          </p:nvPr>
        </p:nvSpPr>
        <p:spPr>
          <a:xfrm>
            <a:off x="457200" y="1600200"/>
            <a:ext cx="8229600" cy="4724400"/>
          </a:xfrm>
        </p:spPr>
        <p:txBody>
          <a:bodyPr>
            <a:normAutofit fontScale="62500" lnSpcReduction="20000"/>
          </a:bodyPr>
          <a:lstStyle/>
          <a:p>
            <a:pPr lvl="0"/>
            <a:r>
              <a:rPr lang="en-GB" sz="2900" dirty="0" smtClean="0">
                <a:ea typeface="Cambria" panose="02040503050406030204" pitchFamily="18" charset="0"/>
              </a:rPr>
              <a:t>Co-op residents demonstrated high levels of satisfaction and support for the Co-op by consistently voting overwhelmingly for the Co-op to continue to manage their homes and estate. </a:t>
            </a:r>
          </a:p>
          <a:p>
            <a:pPr lvl="0"/>
            <a:r>
              <a:rPr lang="en-GB" sz="2900" dirty="0" smtClean="0">
                <a:ea typeface="Cambria" panose="02040503050406030204" pitchFamily="18" charset="0"/>
              </a:rPr>
              <a:t>Locally established estate office less than </a:t>
            </a:r>
            <a:r>
              <a:rPr lang="en-GB" sz="2900" dirty="0" smtClean="0">
                <a:ea typeface="Cambria" panose="02040503050406030204" pitchFamily="18" charset="0"/>
              </a:rPr>
              <a:t>3 </a:t>
            </a:r>
            <a:r>
              <a:rPr lang="en-GB" sz="2900" dirty="0" smtClean="0">
                <a:ea typeface="Cambria" panose="02040503050406030204" pitchFamily="18" charset="0"/>
              </a:rPr>
              <a:t>minutes’ walk from Mary Green.</a:t>
            </a:r>
          </a:p>
          <a:p>
            <a:pPr lvl="0"/>
            <a:r>
              <a:rPr lang="en-GB" sz="2900" dirty="0" smtClean="0">
                <a:ea typeface="Cambria" panose="02040503050406030204" pitchFamily="18" charset="0"/>
              </a:rPr>
              <a:t>Our staff attends to residents/other customers in less than 5 minutes when they come into the office.  </a:t>
            </a:r>
          </a:p>
          <a:p>
            <a:pPr lvl="0"/>
            <a:r>
              <a:rPr lang="en-GB" sz="2900" dirty="0" smtClean="0">
                <a:ea typeface="Cambria" panose="02040503050406030204" pitchFamily="18" charset="0"/>
              </a:rPr>
              <a:t>We are a registered organisation with copy of our yearly audited account lodged with Financial Conduct Authority (FCA). </a:t>
            </a:r>
          </a:p>
          <a:p>
            <a:pPr lvl="0"/>
            <a:r>
              <a:rPr lang="en-GB" sz="2900" dirty="0" smtClean="0">
                <a:ea typeface="Cambria" panose="02040503050406030204" pitchFamily="18" charset="0"/>
              </a:rPr>
              <a:t>Joining our Co-operative will save Mary Green residents having to develop their own TMO with all the associated difficulties such as lack of Government funding for TMO development.</a:t>
            </a:r>
          </a:p>
          <a:p>
            <a:pPr lvl="0"/>
            <a:r>
              <a:rPr lang="en-GB" sz="2900" dirty="0" smtClean="0">
                <a:ea typeface="Cambria" panose="02040503050406030204" pitchFamily="18" charset="0"/>
              </a:rPr>
              <a:t>Knowledgeable and friendly staff with experience of managing similar properties just across the road. For example Mary Green Tower on Abbey Estate is similar to Snowman House and Casterbridge on ARHC estate.</a:t>
            </a:r>
          </a:p>
          <a:p>
            <a:pPr lvl="0"/>
            <a:r>
              <a:rPr lang="en-GB" sz="2900" dirty="0" smtClean="0">
                <a:ea typeface="Cambria" panose="02040503050406030204" pitchFamily="18" charset="0"/>
              </a:rPr>
              <a:t>In our July </a:t>
            </a:r>
            <a:r>
              <a:rPr lang="en-GB" sz="2900" dirty="0" smtClean="0">
                <a:ea typeface="Cambria" panose="02040503050406030204" pitchFamily="18" charset="0"/>
              </a:rPr>
              <a:t>2018 </a:t>
            </a:r>
            <a:r>
              <a:rPr lang="en-GB" sz="2900" dirty="0" smtClean="0">
                <a:ea typeface="Cambria" panose="02040503050406030204" pitchFamily="18" charset="0"/>
              </a:rPr>
              <a:t>residents yearly survey, </a:t>
            </a:r>
            <a:r>
              <a:rPr lang="en-GB" sz="2900" dirty="0" smtClean="0">
                <a:ea typeface="Cambria" panose="02040503050406030204" pitchFamily="18" charset="0"/>
              </a:rPr>
              <a:t>93% </a:t>
            </a:r>
            <a:r>
              <a:rPr lang="en-GB" sz="2900" dirty="0" smtClean="0">
                <a:ea typeface="Cambria" panose="02040503050406030204" pitchFamily="18" charset="0"/>
              </a:rPr>
              <a:t>said overall service from the Co-op was very good, and this provides assurance of further excellent service to Mary Green residents.</a:t>
            </a:r>
          </a:p>
          <a:p>
            <a:r>
              <a:rPr lang="en-GB" sz="2900" dirty="0" smtClean="0">
                <a:ea typeface="Cambria" panose="02040503050406030204" pitchFamily="18" charset="0"/>
              </a:rPr>
              <a:t>We pick up most phone calls in less than 5 rings. </a:t>
            </a:r>
            <a:endParaRPr lang="en-GB" sz="2900" dirty="0" smtClean="0">
              <a:latin typeface="Cambria" panose="02040503050406030204" pitchFamily="18" charset="0"/>
              <a:ea typeface="Cambria" panose="02040503050406030204" pitchFamily="18" charset="0"/>
            </a:endParaRPr>
          </a:p>
          <a:p>
            <a:pPr lvl="0"/>
            <a:endParaRPr lang="en-GB" sz="2900" dirty="0">
              <a:latin typeface="Cambria" panose="02040503050406030204" pitchFamily="18" charset="0"/>
              <a:ea typeface="Cambria" panose="02040503050406030204" pitchFamily="18" charset="0"/>
            </a:endParaRPr>
          </a:p>
          <a:p>
            <a:endParaRPr lang="en-GB" dirty="0"/>
          </a:p>
        </p:txBody>
      </p:sp>
    </p:spTree>
    <p:extLst>
      <p:ext uri="{BB962C8B-B14F-4D97-AF65-F5344CB8AC3E}">
        <p14:creationId xmlns:p14="http://schemas.microsoft.com/office/powerpoint/2010/main" val="476706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fontScale="90000"/>
          </a:bodyPr>
          <a:lstStyle/>
          <a:p>
            <a:r>
              <a:rPr lang="en-US" dirty="0" smtClean="0">
                <a:solidFill>
                  <a:srgbClr val="00B0F0"/>
                </a:solidFill>
              </a:rPr>
              <a:t>Benefits to Mary Green residents contd</a:t>
            </a:r>
            <a:endParaRPr lang="en-GB" dirty="0">
              <a:solidFill>
                <a:srgbClr val="00B0F0"/>
              </a:solidFill>
            </a:endParaRPr>
          </a:p>
        </p:txBody>
      </p:sp>
      <p:sp>
        <p:nvSpPr>
          <p:cNvPr id="3" name="Content Placeholder 2"/>
          <p:cNvSpPr>
            <a:spLocks noGrp="1"/>
          </p:cNvSpPr>
          <p:nvPr>
            <p:ph idx="1"/>
          </p:nvPr>
        </p:nvSpPr>
        <p:spPr/>
        <p:txBody>
          <a:bodyPr>
            <a:noAutofit/>
          </a:bodyPr>
          <a:lstStyle/>
          <a:p>
            <a:pPr lvl="0"/>
            <a:r>
              <a:rPr lang="en-GB" sz="1800" dirty="0">
                <a:latin typeface="+mj-lt"/>
                <a:ea typeface="Cambria" panose="02040503050406030204" pitchFamily="18" charset="0"/>
              </a:rPr>
              <a:t>We provide excellent caretaking/cleaning services. We can confidently say our estate and blocks are clean based on regular feedback from residents. </a:t>
            </a:r>
          </a:p>
          <a:p>
            <a:pPr lvl="0"/>
            <a:r>
              <a:rPr lang="en-GB" sz="1800" dirty="0">
                <a:latin typeface="+mj-lt"/>
                <a:ea typeface="Cambria" panose="02040503050406030204" pitchFamily="18" charset="0"/>
              </a:rPr>
              <a:t>We provide either same day or next day efficient repairs and maintenance service. </a:t>
            </a:r>
          </a:p>
          <a:p>
            <a:pPr lvl="0"/>
            <a:r>
              <a:rPr lang="en-GB" sz="1800" dirty="0">
                <a:latin typeface="+mj-lt"/>
                <a:ea typeface="Cambria" panose="02040503050406030204" pitchFamily="18" charset="0"/>
              </a:rPr>
              <a:t>In Camden’s 2014 star survey, 94% of our residents said we kept our repair appointment.</a:t>
            </a:r>
          </a:p>
          <a:p>
            <a:pPr lvl="0"/>
            <a:r>
              <a:rPr lang="en-GB" sz="1800" dirty="0">
                <a:latin typeface="+mj-lt"/>
                <a:ea typeface="Cambria" panose="02040503050406030204" pitchFamily="18" charset="0"/>
              </a:rPr>
              <a:t>We have our own grounds maintenance team. Residents are satisfied with the high </a:t>
            </a:r>
            <a:r>
              <a:rPr lang="en-GB" sz="1800" dirty="0" smtClean="0">
                <a:latin typeface="+mj-lt"/>
                <a:ea typeface="Cambria" panose="02040503050406030204" pitchFamily="18" charset="0"/>
              </a:rPr>
              <a:t>quality level </a:t>
            </a:r>
            <a:r>
              <a:rPr lang="en-GB" sz="1800" dirty="0">
                <a:latin typeface="+mj-lt"/>
                <a:ea typeface="Cambria" panose="02040503050406030204" pitchFamily="18" charset="0"/>
              </a:rPr>
              <a:t>of their work. </a:t>
            </a:r>
          </a:p>
          <a:p>
            <a:pPr lvl="0"/>
            <a:r>
              <a:rPr lang="en-GB" sz="1800" dirty="0">
                <a:latin typeface="+mj-lt"/>
                <a:ea typeface="Cambria" panose="02040503050406030204" pitchFamily="18" charset="0"/>
              </a:rPr>
              <a:t>We have access to DMC funds which Mary Green does not, owing to lack of a TRA on the estate. </a:t>
            </a:r>
          </a:p>
          <a:p>
            <a:pPr lvl="0"/>
            <a:r>
              <a:rPr lang="en-GB" sz="1800" dirty="0">
                <a:latin typeface="+mj-lt"/>
                <a:ea typeface="Cambria" panose="02040503050406030204" pitchFamily="18" charset="0"/>
              </a:rPr>
              <a:t>We have low levels of anti-social behaviour and we promptly deal with neighbour disputes and household noise</a:t>
            </a:r>
            <a:r>
              <a:rPr lang="en-GB" sz="1800" dirty="0" smtClean="0">
                <a:latin typeface="+mj-lt"/>
                <a:ea typeface="Cambria" panose="02040503050406030204" pitchFamily="18" charset="0"/>
              </a:rPr>
              <a:t>.</a:t>
            </a:r>
          </a:p>
          <a:p>
            <a:pPr lvl="0"/>
            <a:r>
              <a:rPr lang="en-GB" sz="1800" dirty="0" smtClean="0">
                <a:latin typeface="+mj-lt"/>
                <a:ea typeface="Cambria" panose="02040503050406030204" pitchFamily="18" charset="0"/>
              </a:rPr>
              <a:t>We </a:t>
            </a:r>
            <a:r>
              <a:rPr lang="en-GB" sz="1800" dirty="0">
                <a:latin typeface="+mj-lt"/>
                <a:ea typeface="Cambria" panose="02040503050406030204" pitchFamily="18" charset="0"/>
              </a:rPr>
              <a:t>organise community bonding activities for our residents and children including fun-days, coach trips to the seaside, Legoland etc.  </a:t>
            </a:r>
          </a:p>
          <a:p>
            <a:pPr lvl="0"/>
            <a:r>
              <a:rPr lang="en-GB" sz="1800" dirty="0">
                <a:latin typeface="+mj-lt"/>
                <a:ea typeface="Cambria" panose="02040503050406030204" pitchFamily="18" charset="0"/>
              </a:rPr>
              <a:t>Residents will benefit from our support, knowledge and experience in dealing with the Council and our multi-agency network.</a:t>
            </a:r>
          </a:p>
          <a:p>
            <a:pPr marL="0" indent="0">
              <a:buNone/>
            </a:pPr>
            <a:r>
              <a:rPr lang="en-GB" sz="1800" b="1" dirty="0">
                <a:latin typeface="+mj-lt"/>
                <a:ea typeface="Cambria" panose="02040503050406030204" pitchFamily="18" charset="0"/>
              </a:rPr>
              <a:t> </a:t>
            </a:r>
            <a:endParaRPr lang="en-GB" sz="1800" dirty="0">
              <a:latin typeface="+mj-lt"/>
              <a:ea typeface="Cambria" panose="02040503050406030204" pitchFamily="18" charset="0"/>
            </a:endParaRPr>
          </a:p>
          <a:p>
            <a:endParaRPr lang="en-GB" sz="1600" dirty="0"/>
          </a:p>
        </p:txBody>
      </p:sp>
    </p:spTree>
    <p:extLst>
      <p:ext uri="{BB962C8B-B14F-4D97-AF65-F5344CB8AC3E}">
        <p14:creationId xmlns:p14="http://schemas.microsoft.com/office/powerpoint/2010/main" val="4281804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TotalTime>
  <Words>1547</Words>
  <Application>Microsoft Office PowerPoint</Application>
  <PresentationFormat>On-screen Show (4:3)</PresentationFormat>
  <Paragraphs>217</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Who are we ?</vt:lpstr>
      <vt:lpstr>Relationship with Camden</vt:lpstr>
      <vt:lpstr>Who works for the Co-op ?</vt:lpstr>
      <vt:lpstr>Who works for the Co-op ?</vt:lpstr>
      <vt:lpstr>How have we performed ?</vt:lpstr>
      <vt:lpstr>How have we performed ?</vt:lpstr>
      <vt:lpstr>What are the benefits to Mary Green residents joining the Co-op ?</vt:lpstr>
      <vt:lpstr>Benefits to Mary Green residents contd</vt:lpstr>
      <vt:lpstr>What are the benefits to the Co-op residents ?</vt:lpstr>
      <vt:lpstr>Resident participation.</vt:lpstr>
      <vt:lpstr>Resident participation</vt:lpstr>
      <vt:lpstr>Improvement projects</vt:lpstr>
      <vt:lpstr>Improvement projects</vt:lpstr>
      <vt:lpstr>Improvement plan for Mary Green.</vt:lpstr>
      <vt:lpstr>YOUR POWER AS A RESIDENT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 Owusu-Sekyere</dc:creator>
  <cp:lastModifiedBy>Francis Owusu-Sekyere</cp:lastModifiedBy>
  <cp:revision>42</cp:revision>
  <dcterms:created xsi:type="dcterms:W3CDTF">2019-02-27T10:35:24Z</dcterms:created>
  <dcterms:modified xsi:type="dcterms:W3CDTF">2019-02-27T18:14:24Z</dcterms:modified>
</cp:coreProperties>
</file>