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1" r:id="rId1"/>
  </p:sldMasterIdLst>
  <p:sldIdLst>
    <p:sldId id="256" r:id="rId2"/>
    <p:sldId id="283" r:id="rId3"/>
    <p:sldId id="264" r:id="rId4"/>
    <p:sldId id="293" r:id="rId5"/>
    <p:sldId id="300" r:id="rId6"/>
    <p:sldId id="291" r:id="rId7"/>
    <p:sldId id="301" r:id="rId8"/>
    <p:sldId id="303" r:id="rId9"/>
    <p:sldId id="262" r:id="rId10"/>
  </p:sldIdLst>
  <p:sldSz cx="102235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, Rosalind" initials="LR" lastIdx="5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2FF"/>
    <a:srgbClr val="F69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978" autoAdjust="0"/>
  </p:normalViewPr>
  <p:slideViewPr>
    <p:cSldViewPr snapToGrid="0" snapToObjects="1">
      <p:cViewPr varScale="1">
        <p:scale>
          <a:sx n="91" d="100"/>
          <a:sy n="91" d="100"/>
        </p:scale>
        <p:origin x="510" y="84"/>
      </p:cViewPr>
      <p:guideLst>
        <p:guide orient="horz" pos="2160"/>
        <p:guide pos="32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600206"/>
            <a:ext cx="4515379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946" y="1600201"/>
            <a:ext cx="4515379" cy="45259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8" y="1535113"/>
            <a:ext cx="4517155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8" y="2174875"/>
            <a:ext cx="451715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3400" y="1535113"/>
            <a:ext cx="4518929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3400" y="2174875"/>
            <a:ext cx="4518929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5" y="1600203"/>
            <a:ext cx="9201150" cy="44463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1175" y="6356357"/>
            <a:ext cx="2385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3029" y="6356357"/>
            <a:ext cx="3237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26842" y="6356357"/>
            <a:ext cx="2385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 dirty="0">
              <a:solidFill>
                <a:schemeClr val="bg1"/>
              </a:solidFill>
              <a:latin typeface=""/>
            </a:endParaRPr>
          </a:p>
        </p:txBody>
      </p:sp>
      <p:pic>
        <p:nvPicPr>
          <p:cNvPr id="10" name="Picture 9" descr="camden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kern="1200">
          <a:ln>
            <a:noFill/>
          </a:ln>
          <a:solidFill>
            <a:schemeClr val="accent5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102839" y="4924425"/>
            <a:ext cx="4332564" cy="585788"/>
          </a:xfrm>
        </p:spPr>
        <p:txBody>
          <a:bodyPr/>
          <a:lstStyle/>
          <a:p>
            <a:r>
              <a:rPr lang="en-US" sz="2400" b="1" dirty="0" smtClean="0"/>
              <a:t>Rosalind Lau – LB Camden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Ward Housing Manager</a:t>
            </a:r>
          </a:p>
          <a:p>
            <a:endParaRPr lang="en-US" sz="2400" b="1" dirty="0" smtClean="0"/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348010"/>
            <a:ext cx="3556000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295276" y="274638"/>
            <a:ext cx="3486150" cy="42306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4000" dirty="0" smtClean="0">
                <a:solidFill>
                  <a:schemeClr val="accent5"/>
                </a:solidFill>
              </a:rPr>
              <a:t> </a:t>
            </a:r>
            <a:endParaRPr lang="en-GB" sz="3200" dirty="0">
              <a:solidFill>
                <a:schemeClr val="accent5"/>
              </a:solidFill>
            </a:endParaRPr>
          </a:p>
          <a:p>
            <a:pPr algn="ctr"/>
            <a:r>
              <a:rPr lang="en-GB" sz="4000" dirty="0" smtClean="0">
                <a:solidFill>
                  <a:schemeClr val="accent5"/>
                </a:solidFill>
              </a:rPr>
              <a:t> Housing Management</a:t>
            </a:r>
          </a:p>
          <a:p>
            <a:pPr algn="ctr"/>
            <a:r>
              <a:rPr lang="en-GB" sz="4000" dirty="0" smtClean="0">
                <a:solidFill>
                  <a:schemeClr val="accent5"/>
                </a:solidFill>
              </a:rPr>
              <a:t>-</a:t>
            </a:r>
          </a:p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Mary Green</a:t>
            </a:r>
          </a:p>
          <a:p>
            <a:pPr algn="ctr"/>
            <a:r>
              <a:rPr lang="en-GB" sz="4000" dirty="0" smtClean="0">
                <a:solidFill>
                  <a:schemeClr val="accent5"/>
                </a:solidFill>
              </a:rPr>
              <a:t>-</a:t>
            </a:r>
          </a:p>
          <a:p>
            <a:pPr algn="ctr"/>
            <a:r>
              <a:rPr lang="en-GB" sz="2400" dirty="0" smtClean="0">
                <a:solidFill>
                  <a:schemeClr val="accent5"/>
                </a:solidFill>
              </a:rPr>
              <a:t>27</a:t>
            </a:r>
            <a:r>
              <a:rPr lang="en-GB" sz="2400" baseline="30000" dirty="0" smtClean="0">
                <a:solidFill>
                  <a:schemeClr val="accent5"/>
                </a:solidFill>
              </a:rPr>
              <a:t>th</a:t>
            </a:r>
            <a:r>
              <a:rPr lang="en-GB" sz="2400" dirty="0" smtClean="0">
                <a:solidFill>
                  <a:schemeClr val="accent5"/>
                </a:solidFill>
              </a:rPr>
              <a:t> February 2019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959" y="72887"/>
            <a:ext cx="457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7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services…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051034"/>
            <a:ext cx="4515379" cy="5075136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5979" y="1082566"/>
            <a:ext cx="9201150" cy="4801860"/>
          </a:xfrm>
        </p:spPr>
        <p:txBody>
          <a:bodyPr/>
          <a:lstStyle/>
          <a:p>
            <a:r>
              <a:rPr lang="en-GB" b="1" dirty="0" smtClean="0"/>
              <a:t>Highlighted services: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Housing </a:t>
            </a:r>
            <a:r>
              <a:rPr lang="en-GB" dirty="0"/>
              <a:t>Management </a:t>
            </a:r>
            <a:r>
              <a:rPr lang="en-GB" dirty="0" smtClean="0"/>
              <a:t>( areas including ASB</a:t>
            </a:r>
            <a:r>
              <a:rPr lang="en-GB" dirty="0"/>
              <a:t>, tenancy </a:t>
            </a:r>
            <a:r>
              <a:rPr lang="en-GB" dirty="0" smtClean="0"/>
              <a:t>issues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Repairs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Caretaking and estate services</a:t>
            </a:r>
          </a:p>
          <a:p>
            <a:endParaRPr lang="en-GB" dirty="0" smtClean="0"/>
          </a:p>
          <a:p>
            <a:r>
              <a:rPr lang="en-GB" b="1" dirty="0" smtClean="0"/>
              <a:t>Other services:</a:t>
            </a:r>
            <a:endParaRPr lang="en-GB" b="1" dirty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Community safety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Allocations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Voids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Various support services (floating support/welfare rights/debt advice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01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599" y="359982"/>
            <a:ext cx="9201150" cy="1143000"/>
          </a:xfrm>
        </p:spPr>
        <p:txBody>
          <a:bodyPr/>
          <a:lstStyle/>
          <a:p>
            <a:pPr algn="ctr"/>
            <a:r>
              <a:rPr lang="en-GB" dirty="0" smtClean="0"/>
              <a:t>Why </a:t>
            </a:r>
            <a:r>
              <a:rPr lang="en-GB" dirty="0" smtClean="0"/>
              <a:t>do a review?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366345"/>
            <a:ext cx="9129782" cy="45693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is recognised that to achieve the strong ambitions of Camden 2025, we need a more holistic way of working, a focus on tackling the root causes rather than symptoms of </a:t>
            </a:r>
            <a:r>
              <a:rPr lang="en-GB" dirty="0" smtClean="0"/>
              <a:t>problems.</a:t>
            </a:r>
            <a:endParaRPr lang="en-GB" sz="1200" dirty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Emphasis is on prevention </a:t>
            </a:r>
            <a:r>
              <a:rPr lang="en-GB" dirty="0"/>
              <a:t>and early </a:t>
            </a:r>
            <a:r>
              <a:rPr lang="en-GB" dirty="0" smtClean="0"/>
              <a:t>help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Ensure </a:t>
            </a:r>
            <a:r>
              <a:rPr lang="en-GB" dirty="0"/>
              <a:t>we are closer and more responsive to the needs of our </a:t>
            </a:r>
            <a:r>
              <a:rPr lang="en-GB" dirty="0" smtClean="0"/>
              <a:t>residents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Ensure </a:t>
            </a:r>
            <a:r>
              <a:rPr lang="en-GB" dirty="0"/>
              <a:t>the service maximises resources and delivers efficiently  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8569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923541"/>
          </a:xfrm>
        </p:spPr>
        <p:txBody>
          <a:bodyPr/>
          <a:lstStyle/>
          <a:p>
            <a:pPr algn="ctr"/>
            <a:r>
              <a:rPr lang="en-GB" dirty="0" smtClean="0"/>
              <a:t>Reviewing the current service…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093076"/>
            <a:ext cx="9327769" cy="474521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We </a:t>
            </a:r>
            <a:r>
              <a:rPr lang="en-GB" dirty="0"/>
              <a:t>gathered data, listening  to over 600 resident queries through a range of avenues: phone calls, emails, </a:t>
            </a:r>
            <a:r>
              <a:rPr lang="en-GB" dirty="0" smtClean="0"/>
              <a:t>complaints and </a:t>
            </a:r>
            <a:r>
              <a:rPr lang="en-GB" dirty="0"/>
              <a:t>drop in </a:t>
            </a:r>
            <a:r>
              <a:rPr lang="en-GB" dirty="0" smtClean="0"/>
              <a:t>sessions.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What matters to our residents: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	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</a:endParaRP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As a result, we defined the purpose of the Landlord Service as:</a:t>
            </a:r>
          </a:p>
          <a:p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669671" y="4619729"/>
            <a:ext cx="8644128" cy="12185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HELP ME TO HAVE A SECURE, AFFORDABLE, SAFE HOME AND ENVIRONMENT THAT MEETS MY ONGOING NEEDS AND HELP ME WHEN I NEED IT</a:t>
            </a:r>
            <a:endParaRPr lang="en-GB" sz="24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792035" y="2211416"/>
            <a:ext cx="4292030" cy="16949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- Understand </a:t>
            </a:r>
            <a:r>
              <a:rPr lang="en-US" dirty="0">
                <a:latin typeface="Calibri" panose="020F0502020204030204" pitchFamily="34" charset="0"/>
              </a:rPr>
              <a:t>me &amp; treat me </a:t>
            </a:r>
            <a:r>
              <a:rPr lang="en-US" dirty="0" smtClean="0">
                <a:latin typeface="Calibri" panose="020F0502020204030204" pitchFamily="34" charset="0"/>
              </a:rPr>
              <a:t>fairly</a:t>
            </a:r>
            <a:r>
              <a:rPr lang="en-US" dirty="0">
                <a:latin typeface="Calibri" panose="020F0502020204030204" pitchFamily="34" charset="0"/>
              </a:rPr>
              <a:t>	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- Fix </a:t>
            </a:r>
            <a:r>
              <a:rPr lang="en-US" dirty="0">
                <a:latin typeface="Calibri" panose="020F0502020204030204" pitchFamily="34" charset="0"/>
              </a:rPr>
              <a:t>my problem as soon as you can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- </a:t>
            </a:r>
            <a:r>
              <a:rPr lang="en-US" dirty="0">
                <a:latin typeface="Calibri" panose="020F0502020204030204" pitchFamily="34" charset="0"/>
              </a:rPr>
              <a:t>Keep me updated (in my chosen way)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- </a:t>
            </a:r>
            <a:r>
              <a:rPr lang="en-US" dirty="0">
                <a:latin typeface="Calibri" panose="020F0502020204030204" pitchFamily="34" charset="0"/>
              </a:rPr>
              <a:t>Be honest with </a:t>
            </a:r>
            <a:r>
              <a:rPr lang="en-US" dirty="0" smtClean="0">
                <a:latin typeface="Calibri" panose="020F0502020204030204" pitchFamily="34" charset="0"/>
              </a:rPr>
              <a:t>me</a:t>
            </a:r>
          </a:p>
          <a:p>
            <a:pPr marL="342900" indent="-342900">
              <a:buFontTx/>
              <a:buChar char="-"/>
            </a:pPr>
            <a:endParaRPr lang="en-US" dirty="0" smtClean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9" name="Content Placeholder 5"/>
          <p:cNvSpPr>
            <a:spLocks noGrp="1"/>
          </p:cNvSpPr>
          <p:nvPr>
            <p:ph sz="half" idx="2"/>
          </p:nvPr>
        </p:nvSpPr>
        <p:spPr>
          <a:xfrm>
            <a:off x="5352289" y="2211415"/>
            <a:ext cx="3816096" cy="169497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>
                <a:latin typeface="Calibri" panose="020F0502020204030204" pitchFamily="34" charset="0"/>
              </a:rPr>
              <a:t>Help </a:t>
            </a:r>
            <a:r>
              <a:rPr lang="en-US" dirty="0">
                <a:latin typeface="Calibri" panose="020F0502020204030204" pitchFamily="34" charset="0"/>
              </a:rPr>
              <a:t>me manage my money </a:t>
            </a:r>
            <a:endParaRPr lang="en-US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Calibri" panose="020F0502020204030204" pitchFamily="34" charset="0"/>
              </a:rPr>
              <a:t>Help </a:t>
            </a:r>
            <a:r>
              <a:rPr lang="en-US" dirty="0">
                <a:latin typeface="Calibri" panose="020F0502020204030204" pitchFamily="34" charset="0"/>
              </a:rPr>
              <a:t>me to keep my home &amp; live  </a:t>
            </a:r>
            <a:r>
              <a:rPr lang="en-US" dirty="0" smtClean="0">
                <a:latin typeface="Calibri" panose="020F0502020204030204" pitchFamily="34" charset="0"/>
              </a:rPr>
              <a:t> peacefully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Calibri" panose="020F0502020204030204" pitchFamily="34" charset="0"/>
              </a:rPr>
              <a:t>Give me clear and accurate </a:t>
            </a:r>
            <a:r>
              <a:rPr lang="en-US" dirty="0" smtClean="0">
                <a:latin typeface="Calibri" panose="020F0502020204030204" pitchFamily="34" charset="0"/>
              </a:rPr>
              <a:t>information </a:t>
            </a:r>
            <a:endParaRPr lang="en-US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en-US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en-US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726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895794"/>
          </a:xfrm>
        </p:spPr>
        <p:txBody>
          <a:bodyPr/>
          <a:lstStyle/>
          <a:p>
            <a:r>
              <a:rPr lang="en-GB" dirty="0" smtClean="0"/>
              <a:t>What does the new service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932688"/>
            <a:ext cx="4515379" cy="5193481"/>
          </a:xfrm>
        </p:spPr>
        <p:txBody>
          <a:bodyPr/>
          <a:lstStyle/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 smtClean="0"/>
              <a:t>named Neighbourhood Officer </a:t>
            </a:r>
            <a:r>
              <a:rPr lang="en-GB" dirty="0" smtClean="0"/>
              <a:t>allocated to a property</a:t>
            </a:r>
            <a:r>
              <a:rPr lang="en-GB" dirty="0"/>
              <a:t>.</a:t>
            </a:r>
            <a:endParaRPr lang="en-GB" dirty="0" smtClean="0"/>
          </a:p>
          <a:p>
            <a:pPr algn="ctr"/>
            <a:r>
              <a:rPr lang="en-GB" b="1" dirty="0" smtClean="0"/>
              <a:t>‘One </a:t>
            </a:r>
            <a:r>
              <a:rPr lang="en-GB" b="1" dirty="0"/>
              <a:t>clear trusted point of </a:t>
            </a:r>
            <a:r>
              <a:rPr lang="en-GB" b="1" dirty="0" smtClean="0"/>
              <a:t>contact’.</a:t>
            </a:r>
            <a:endParaRPr lang="en-GB" b="1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Responsible for managing all aspects </a:t>
            </a:r>
            <a:r>
              <a:rPr lang="en-GB" dirty="0" smtClean="0"/>
              <a:t>of: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the </a:t>
            </a:r>
            <a:r>
              <a:rPr lang="en-GB" dirty="0" smtClean="0"/>
              <a:t>rent </a:t>
            </a:r>
            <a:r>
              <a:rPr lang="en-GB" dirty="0" smtClean="0"/>
              <a:t>account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neighbour </a:t>
            </a:r>
            <a:r>
              <a:rPr lang="en-GB" dirty="0" smtClean="0"/>
              <a:t>issues including </a:t>
            </a:r>
            <a:r>
              <a:rPr lang="en-GB" dirty="0" smtClean="0"/>
              <a:t>ASB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tenancy </a:t>
            </a:r>
            <a:r>
              <a:rPr lang="en-GB" dirty="0" smtClean="0"/>
              <a:t>&amp; leasehold </a:t>
            </a:r>
            <a:r>
              <a:rPr lang="en-GB" dirty="0" smtClean="0"/>
              <a:t>matters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providing </a:t>
            </a:r>
            <a:r>
              <a:rPr lang="en-GB" dirty="0" smtClean="0"/>
              <a:t>floating </a:t>
            </a:r>
            <a:r>
              <a:rPr lang="en-GB" dirty="0" smtClean="0"/>
              <a:t>support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voids </a:t>
            </a:r>
            <a:r>
              <a:rPr lang="en-GB" dirty="0" smtClean="0"/>
              <a:t>&amp; </a:t>
            </a:r>
            <a:r>
              <a:rPr lang="en-GB" dirty="0" smtClean="0"/>
              <a:t>lettings.</a:t>
            </a:r>
          </a:p>
          <a:p>
            <a:endParaRPr lang="en-GB" dirty="0" smtClean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</a:rPr>
              <a:t>Focus </a:t>
            </a:r>
            <a:r>
              <a:rPr lang="en-GB" dirty="0">
                <a:solidFill>
                  <a:srgbClr val="000000"/>
                </a:solidFill>
              </a:rPr>
              <a:t>is on prevention &amp; early help.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946" y="1287317"/>
            <a:ext cx="4515379" cy="48073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team also includes officers specialising in repairs, allocations, welfare rights and debt/money management</a:t>
            </a:r>
            <a:r>
              <a:rPr lang="en-GB" dirty="0" smtClean="0"/>
              <a:t>.</a:t>
            </a:r>
            <a:endParaRPr lang="en-GB" dirty="0" smtClean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right skills, knowledge &amp; experience in the team to meet and resolve residents needs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Officer will pull in support and won’t refer or hand off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Implementation </a:t>
            </a:r>
            <a:r>
              <a:rPr lang="en-GB" dirty="0"/>
              <a:t>commencing Summer 2019.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016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511175" y="177102"/>
            <a:ext cx="9201150" cy="1143000"/>
          </a:xfrm>
        </p:spPr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11175" y="1417638"/>
            <a:ext cx="3203799" cy="41583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Tenancy and leaseholder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Housing Allocations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Rents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Housing Benefits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Welfare Rights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Estate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Repairs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Voids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Housing Investigations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Courts Team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2856" y="1660749"/>
            <a:ext cx="4100851" cy="3672109"/>
          </a:xfrm>
          <a:prstGeom prst="rect">
            <a:avLst/>
          </a:prstGeom>
          <a:solidFill>
            <a:srgbClr val="CDF2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Tenancy and leasehold Services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Housing Allocations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Rents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Housing Benefit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Welfare Rights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Estate Services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Repairs 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Voids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Housing Investigations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Courts Team</a:t>
            </a:r>
          </a:p>
        </p:txBody>
      </p:sp>
      <p:sp>
        <p:nvSpPr>
          <p:cNvPr id="20" name="Isosceles Triangle 19"/>
          <p:cNvSpPr/>
          <p:nvPr/>
        </p:nvSpPr>
        <p:spPr>
          <a:xfrm>
            <a:off x="511175" y="735839"/>
            <a:ext cx="4100850" cy="92491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6391562" y="1067636"/>
            <a:ext cx="3320763" cy="43737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Benefits: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Joined </a:t>
            </a:r>
            <a:r>
              <a:rPr lang="en-GB" dirty="0">
                <a:solidFill>
                  <a:schemeClr val="tx1"/>
                </a:solidFill>
              </a:rPr>
              <a:t>up 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Less duplication of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Linked in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Sharing of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Staff have range of knowledge &amp; skills as a result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Established relationship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4751849" y="2902499"/>
            <a:ext cx="1481959" cy="95644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647275" y="1014418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Services under</a:t>
            </a:r>
          </a:p>
          <a:p>
            <a:pPr algn="ctr"/>
            <a:r>
              <a:rPr lang="en-GB" b="1" dirty="0" smtClean="0"/>
              <a:t>1 roof</a:t>
            </a:r>
            <a:endParaRPr lang="en-GB" b="1" dirty="0"/>
          </a:p>
        </p:txBody>
      </p:sp>
      <p:sp>
        <p:nvSpPr>
          <p:cNvPr id="8" name="Hexagon 7"/>
          <p:cNvSpPr/>
          <p:nvPr/>
        </p:nvSpPr>
        <p:spPr>
          <a:xfrm>
            <a:off x="4298731" y="52781"/>
            <a:ext cx="2291255" cy="1650124"/>
          </a:xfrm>
          <a:prstGeom prst="hex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Partner organisations &amp; other agencies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6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9" grpId="0" animBg="1"/>
      <p:bldP spid="20" grpId="0" animBg="1"/>
      <p:bldP spid="12" grpId="0" animBg="1"/>
      <p:bldP spid="3" grpId="1" animBg="1"/>
      <p:bldP spid="5" grpId="0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375616" y="274639"/>
            <a:ext cx="4515379" cy="585289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511175" y="274638"/>
            <a:ext cx="4685771" cy="585289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300" y="274638"/>
            <a:ext cx="3861128" cy="11430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Repairs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053671"/>
            <a:ext cx="4515379" cy="45259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Review of Repairs Service to ensure long term improvement to the service as a whole.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Right First Time (day to day) repairs - Satisfaction levels high at 93%.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Lessons to be learnt to improve service delivery for residents. Better communication, including open communication channels to facilitate feedback from residents.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0717" y="1550382"/>
            <a:ext cx="4209822" cy="423030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Highly trained experienced workforce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Out of hours emergency call out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Less staff turnover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Quicker response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Improved efficiency &amp; reduced costs</a:t>
            </a: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Enhanced flexibility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Local engagement &amp; accountability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Highly visible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Currently going through a review.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Focus is on how we can improve your caretaking service and make sure that you are happy with how we look after where you live.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648884" y="407382"/>
            <a:ext cx="3861128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5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Caretaking &amp; Estate Services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7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195" y="438810"/>
            <a:ext cx="2945523" cy="165685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219200"/>
            <a:ext cx="4515379" cy="4906969"/>
          </a:xfrm>
        </p:spPr>
        <p:txBody>
          <a:bodyPr/>
          <a:lstStyle/>
          <a:p>
            <a:r>
              <a:rPr lang="en-GB" b="1" dirty="0" smtClean="0"/>
              <a:t>Contact Camden: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Camden residents can get in touch with the Council through Contact Camden:</a:t>
            </a:r>
          </a:p>
          <a:p>
            <a:endParaRPr lang="en-GB" dirty="0" smtClean="0"/>
          </a:p>
          <a:p>
            <a:pPr marL="342900" indent="-342900">
              <a:buFontTx/>
              <a:buChar char="-"/>
            </a:pPr>
            <a:r>
              <a:rPr lang="en-GB" dirty="0" smtClean="0"/>
              <a:t>visit us in person in 5PS reception, local offices &amp; home visits</a:t>
            </a:r>
          </a:p>
          <a:p>
            <a:endParaRPr lang="en-GB" dirty="0" smtClean="0"/>
          </a:p>
          <a:p>
            <a:pPr marL="342900" indent="-342900">
              <a:buFontTx/>
              <a:buChar char="-"/>
            </a:pPr>
            <a:r>
              <a:rPr lang="en-GB" dirty="0" smtClean="0"/>
              <a:t>they can access services online 24/7 by registering for a Camden Account</a:t>
            </a:r>
          </a:p>
          <a:p>
            <a:r>
              <a:rPr lang="en-GB" dirty="0" smtClean="0"/>
              <a:t> 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phone us (24hr service for emergencies)</a:t>
            </a:r>
          </a:p>
          <a:p>
            <a:endParaRPr lang="en-GB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743" y="2782096"/>
            <a:ext cx="1590675" cy="17811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3607" y="4129718"/>
            <a:ext cx="1552411" cy="15524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510" y="795133"/>
            <a:ext cx="2300241" cy="245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9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4868862"/>
          </a:xfrm>
        </p:spPr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 you for listening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069" y="1656588"/>
            <a:ext cx="5743149" cy="348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amden colours">
      <a:dk1>
        <a:srgbClr val="000000"/>
      </a:dk1>
      <a:lt1>
        <a:sysClr val="window" lastClr="FFFFFF"/>
      </a:lt1>
      <a:dk2>
        <a:srgbClr val="5F6062"/>
      </a:dk2>
      <a:lt2>
        <a:srgbClr val="EEECE1"/>
      </a:lt2>
      <a:accent1>
        <a:srgbClr val="00B259"/>
      </a:accent1>
      <a:accent2>
        <a:srgbClr val="5F6062"/>
      </a:accent2>
      <a:accent3>
        <a:srgbClr val="F16D9A"/>
      </a:accent3>
      <a:accent4>
        <a:srgbClr val="F5866C"/>
      </a:accent4>
      <a:accent5>
        <a:srgbClr val="A04276"/>
      </a:accent5>
      <a:accent6>
        <a:srgbClr val="522E9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24464</TotalTime>
  <Words>574</Words>
  <Application>Microsoft Office PowerPoint</Application>
  <PresentationFormat>Custom</PresentationFormat>
  <Paragraphs>137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Default Theme</vt:lpstr>
      <vt:lpstr>PowerPoint Presentation</vt:lpstr>
      <vt:lpstr>Current services…</vt:lpstr>
      <vt:lpstr>Why do a review?</vt:lpstr>
      <vt:lpstr>Reviewing the current service… </vt:lpstr>
      <vt:lpstr>What does the new service look like?</vt:lpstr>
      <vt:lpstr> </vt:lpstr>
      <vt:lpstr>Repairs</vt:lpstr>
      <vt:lpstr>Accessibility</vt:lpstr>
      <vt:lpstr> Thank you for listening 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Lau, Rosalind</cp:lastModifiedBy>
  <cp:revision>331</cp:revision>
  <cp:lastPrinted>2019-02-27T12:24:06Z</cp:lastPrinted>
  <dcterms:created xsi:type="dcterms:W3CDTF">2013-12-05T12:22:23Z</dcterms:created>
  <dcterms:modified xsi:type="dcterms:W3CDTF">2019-02-27T16:53:43Z</dcterms:modified>
</cp:coreProperties>
</file>